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handoutMasterIdLst>
    <p:handoutMasterId r:id="rId17"/>
  </p:handoutMasterIdLst>
  <p:sldIdLst>
    <p:sldId id="287" r:id="rId4"/>
    <p:sldId id="301" r:id="rId5"/>
    <p:sldId id="297" r:id="rId6"/>
    <p:sldId id="288" r:id="rId7"/>
    <p:sldId id="294" r:id="rId8"/>
    <p:sldId id="295" r:id="rId9"/>
    <p:sldId id="289" r:id="rId10"/>
    <p:sldId id="291" r:id="rId11"/>
    <p:sldId id="298" r:id="rId12"/>
    <p:sldId id="292" r:id="rId13"/>
    <p:sldId id="300" r:id="rId14"/>
    <p:sldId id="268" r:id="rId15"/>
  </p:sldIdLst>
  <p:sldSz cx="9144000" cy="6858000" type="screen4x3"/>
  <p:notesSz cx="6799263" cy="9929813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FFFF99"/>
    <a:srgbClr val="CCFFFF"/>
    <a:srgbClr val="99FFCC"/>
    <a:srgbClr val="8497B0"/>
    <a:srgbClr val="FFCC99"/>
    <a:srgbClr val="66FFFF"/>
    <a:srgbClr val="DEFDD3"/>
    <a:srgbClr val="1B4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1343" y="1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89E0CD44-863A-42E6-A3F4-031E6CB7D8AF}" type="datetimeFigureOut">
              <a:rPr lang="pl-PL" smtClean="0"/>
              <a:pPr/>
              <a:t>2017-02-17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3160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1343" y="943160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5B2D3DED-1E7B-4C09-9126-7F366ED9B50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055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343" y="1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DE402FB4-68D1-4742-BFB3-EF18EA4BEE99}" type="datetimeFigureOut">
              <a:rPr lang="pl-PL" smtClean="0"/>
              <a:pPr/>
              <a:t>2017-02-17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63D929BB-57FC-4AF3-97A3-699D2951B68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984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35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838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83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2BE9-04B0-4C1F-94A4-DDC09ECAEF9E}" type="slidenum">
              <a:rPr lang="pl-PL" smtClean="0">
                <a:solidFill>
                  <a:prstClr val="black"/>
                </a:solidFill>
              </a:rPr>
              <a:pPr/>
              <a:t>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70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4279735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CB59-BF06-4CEB-8777-5949ADF1B8CE}" type="datetimeFigureOut">
              <a:rPr lang="pl-PL" smtClean="0"/>
              <a:pPr/>
              <a:t>2017-02-17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F8E7-D945-4B00-ADB2-267AE3AB273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893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CB59-BF06-4CEB-8777-5949ADF1B8CE}" type="datetimeFigureOut">
              <a:rPr lang="pl-PL" smtClean="0"/>
              <a:pPr/>
              <a:t>2017-02-17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F8E7-D945-4B00-ADB2-267AE3AB273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146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CB59-BF06-4CEB-8777-5949ADF1B8CE}" type="datetimeFigureOut">
              <a:rPr lang="pl-PL" smtClean="0"/>
              <a:pPr/>
              <a:t>2017-02-17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F8E7-D945-4B00-ADB2-267AE3AB273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9711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0743-75F8-4B2B-9EDC-8FE7AEA2435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1185-9C6A-4339-9211-4DCE95E7F87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213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0743-75F8-4B2B-9EDC-8FE7AEA2435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1185-9C6A-4339-9211-4DCE95E7F87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594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0743-75F8-4B2B-9EDC-8FE7AEA2435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1185-9C6A-4339-9211-4DCE95E7F87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4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0743-75F8-4B2B-9EDC-8FE7AEA2435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1185-9C6A-4339-9211-4DCE95E7F87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95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0743-75F8-4B2B-9EDC-8FE7AEA2435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1185-9C6A-4339-9211-4DCE95E7F87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30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0743-75F8-4B2B-9EDC-8FE7AEA2435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1185-9C6A-4339-9211-4DCE95E7F87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828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0743-75F8-4B2B-9EDC-8FE7AEA2435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1185-9C6A-4339-9211-4DCE95E7F87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9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0743-75F8-4B2B-9EDC-8FE7AEA2435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1185-9C6A-4339-9211-4DCE95E7F87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93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CB59-BF06-4CEB-8777-5949ADF1B8CE}" type="datetimeFigureOut">
              <a:rPr lang="pl-PL" smtClean="0"/>
              <a:pPr/>
              <a:t>2017-02-17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F8E7-D945-4B00-ADB2-267AE3AB273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8121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0743-75F8-4B2B-9EDC-8FE7AEA2435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1185-9C6A-4339-9211-4DCE95E7F87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51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0743-75F8-4B2B-9EDC-8FE7AEA2435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1185-9C6A-4339-9211-4DCE95E7F87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39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0743-75F8-4B2B-9EDC-8FE7AEA2435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1185-9C6A-4339-9211-4DCE95E7F87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89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B70B-B04B-4701-9426-71F4234E8E2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81B1-1191-40A1-B14D-28DC8F8EEFC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10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B70B-B04B-4701-9426-71F4234E8E2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81B1-1191-40A1-B14D-28DC8F8EEFC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7485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B70B-B04B-4701-9426-71F4234E8E2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81B1-1191-40A1-B14D-28DC8F8EEFC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36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B70B-B04B-4701-9426-71F4234E8E2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81B1-1191-40A1-B14D-28DC8F8EEFC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738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B70B-B04B-4701-9426-71F4234E8E2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81B1-1191-40A1-B14D-28DC8F8EEFC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28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B70B-B04B-4701-9426-71F4234E8E2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81B1-1191-40A1-B14D-28DC8F8EEFC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9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B70B-B04B-4701-9426-71F4234E8E2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81B1-1191-40A1-B14D-28DC8F8EEFC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CB59-BF06-4CEB-8777-5949ADF1B8CE}" type="datetimeFigureOut">
              <a:rPr lang="pl-PL" smtClean="0"/>
              <a:pPr/>
              <a:t>2017-02-17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F8E7-D945-4B00-ADB2-267AE3AB273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2953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B70B-B04B-4701-9426-71F4234E8E2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81B1-1191-40A1-B14D-28DC8F8EEFC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68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B70B-B04B-4701-9426-71F4234E8E2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81B1-1191-40A1-B14D-28DC8F8EEFC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46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B70B-B04B-4701-9426-71F4234E8E2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81B1-1191-40A1-B14D-28DC8F8EEFC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061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B70B-B04B-4701-9426-71F4234E8E2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81B1-1191-40A1-B14D-28DC8F8EEFC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CB59-BF06-4CEB-8777-5949ADF1B8CE}" type="datetimeFigureOut">
              <a:rPr lang="pl-PL" smtClean="0"/>
              <a:pPr/>
              <a:t>2017-02-17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F8E7-D945-4B00-ADB2-267AE3AB273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846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CB59-BF06-4CEB-8777-5949ADF1B8CE}" type="datetimeFigureOut">
              <a:rPr lang="pl-PL" smtClean="0"/>
              <a:pPr/>
              <a:t>2017-02-17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F8E7-D945-4B00-ADB2-267AE3AB273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45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CB59-BF06-4CEB-8777-5949ADF1B8CE}" type="datetimeFigureOut">
              <a:rPr lang="pl-PL" smtClean="0"/>
              <a:pPr/>
              <a:t>2017-02-17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F8E7-D945-4B00-ADB2-267AE3AB273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820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CB59-BF06-4CEB-8777-5949ADF1B8CE}" type="datetimeFigureOut">
              <a:rPr lang="pl-PL" smtClean="0"/>
              <a:pPr/>
              <a:t>2017-02-17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F8E7-D945-4B00-ADB2-267AE3AB273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782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CB59-BF06-4CEB-8777-5949ADF1B8CE}" type="datetimeFigureOut">
              <a:rPr lang="pl-PL" smtClean="0"/>
              <a:pPr/>
              <a:t>2017-02-17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F8E7-D945-4B00-ADB2-267AE3AB273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888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CB59-BF06-4CEB-8777-5949ADF1B8CE}" type="datetimeFigureOut">
              <a:rPr lang="pl-PL" smtClean="0"/>
              <a:pPr/>
              <a:t>2017-02-17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F8E7-D945-4B00-ADB2-267AE3AB273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206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4CB59-BF06-4CEB-8777-5949ADF1B8CE}" type="datetimeFigureOut">
              <a:rPr lang="pl-PL" smtClean="0"/>
              <a:pPr/>
              <a:t>2017-02-17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CF8E7-D945-4B00-ADB2-267AE3AB273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2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70743-75F8-4B2B-9EDC-8FE7AEA2435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F1185-9C6A-4339-9211-4DCE95E7F87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6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3B70B-B04B-4701-9426-71F4234E8E2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581B1-1191-40A1-B14D-28DC8F8EEFC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8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525" y="112713"/>
            <a:ext cx="1084263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052513"/>
            <a:ext cx="7667625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0"/>
            <a:ext cx="2514600" cy="107315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1115616" y="5245185"/>
            <a:ext cx="6911975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 b="1" kern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pl-PL" sz="1600" b="1" kern="0" dirty="0" smtClean="0">
                <a:solidFill>
                  <a:schemeClr val="accent1">
                    <a:lumMod val="50000"/>
                  </a:schemeClr>
                </a:solidFill>
              </a:rPr>
              <a:t>KARINA BEDRUNKA</a:t>
            </a:r>
          </a:p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pl-PL" sz="1600" b="1" kern="0" dirty="0" smtClean="0">
                <a:solidFill>
                  <a:schemeClr val="accent1">
                    <a:lumMod val="50000"/>
                  </a:schemeClr>
                </a:solidFill>
              </a:rPr>
              <a:t>Dyrektor Departamentu</a:t>
            </a:r>
          </a:p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pl-PL" sz="1400" b="1" kern="0" dirty="0" smtClean="0">
                <a:solidFill>
                  <a:schemeClr val="accent1">
                    <a:lumMod val="50000"/>
                  </a:schemeClr>
                </a:solidFill>
              </a:rPr>
              <a:t>1 lutego 2017 r.</a:t>
            </a:r>
          </a:p>
        </p:txBody>
      </p:sp>
      <p:sp>
        <p:nvSpPr>
          <p:cNvPr id="11" name="Równoległobok 10"/>
          <p:cNvSpPr/>
          <p:nvPr/>
        </p:nvSpPr>
        <p:spPr bwMode="auto">
          <a:xfrm>
            <a:off x="899592" y="2710910"/>
            <a:ext cx="7704683" cy="991731"/>
          </a:xfrm>
          <a:prstGeom prst="parallelogram">
            <a:avLst>
              <a:gd name="adj" fmla="val 0"/>
            </a:avLst>
          </a:prstGeom>
          <a:solidFill>
            <a:srgbClr val="003366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  <a:buClr>
                <a:srgbClr val="FF9900"/>
              </a:buClr>
              <a:defRPr/>
            </a:pPr>
            <a:r>
              <a:rPr lang="pl-PL" sz="2400" b="1" dirty="0"/>
              <a:t>Wsparcie szkoleniowo-doradcze dla przedsiębiorstw w ramach RPO WO 2014-2020</a:t>
            </a:r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476375" y="620713"/>
            <a:ext cx="5226050" cy="417512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100" dirty="0">
                <a:latin typeface="+mn-lt"/>
              </a:rPr>
              <a:t>Urząd Marszałkowski Województwa Opolskiego</a:t>
            </a:r>
            <a:r>
              <a:rPr lang="pl-PL" sz="1000" dirty="0">
                <a:latin typeface="+mn-lt"/>
              </a:rPr>
              <a:t/>
            </a:r>
            <a:br>
              <a:rPr lang="pl-PL" sz="1000" dirty="0">
                <a:latin typeface="+mn-lt"/>
              </a:rPr>
            </a:br>
            <a:r>
              <a:rPr lang="pl-PL" sz="1000" dirty="0">
                <a:latin typeface="+mn-lt"/>
              </a:rPr>
              <a:t>DEPARTAMENT KOORDYNACJI PROGRAMÓW OPERACYJNYCH</a:t>
            </a:r>
            <a:endParaRPr lang="pl-PL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390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107504" y="692696"/>
            <a:ext cx="4752528" cy="576064"/>
          </a:xfrm>
          <a:prstGeom prst="roundRect">
            <a:avLst/>
          </a:prstGeom>
          <a:solidFill>
            <a:srgbClr val="CCFF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Działanie 9.3 </a:t>
            </a:r>
            <a:r>
              <a:rPr lang="pl-PL" dirty="0" smtClean="0"/>
              <a:t>- </a:t>
            </a:r>
            <a:r>
              <a:rPr lang="pl-PL" b="1" i="1" dirty="0" smtClean="0"/>
              <a:t>Wsparcie kształcenia ustawicznego</a:t>
            </a:r>
            <a:endParaRPr lang="pl-PL" b="1" i="1" dirty="0"/>
          </a:p>
        </p:txBody>
      </p:sp>
      <p:sp>
        <p:nvSpPr>
          <p:cNvPr id="6" name="Strzałka w prawo 5"/>
          <p:cNvSpPr/>
          <p:nvPr/>
        </p:nvSpPr>
        <p:spPr>
          <a:xfrm>
            <a:off x="5034157" y="808965"/>
            <a:ext cx="647083" cy="43204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zaokrąglony 6"/>
          <p:cNvSpPr/>
          <p:nvPr/>
        </p:nvSpPr>
        <p:spPr>
          <a:xfrm>
            <a:off x="5855365" y="692696"/>
            <a:ext cx="2965108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Alokacja:</a:t>
            </a:r>
          </a:p>
          <a:p>
            <a:pPr algn="ctr"/>
            <a:r>
              <a:rPr lang="pl-PL" b="1" dirty="0" smtClean="0"/>
              <a:t>8 207 594 euro</a:t>
            </a:r>
            <a:endParaRPr lang="pl-PL" b="1" dirty="0"/>
          </a:p>
        </p:txBody>
      </p:sp>
      <p:sp>
        <p:nvSpPr>
          <p:cNvPr id="11" name="Prostokąt zaokrąglony 10"/>
          <p:cNvSpPr/>
          <p:nvPr/>
        </p:nvSpPr>
        <p:spPr>
          <a:xfrm>
            <a:off x="3409716" y="2846881"/>
            <a:ext cx="4082066" cy="75929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Podmioty działające w obszarze </a:t>
            </a:r>
          </a:p>
          <a:p>
            <a:pPr algn="ctr"/>
            <a:r>
              <a:rPr lang="pl-PL" sz="1600" dirty="0" smtClean="0"/>
              <a:t>kształcenia i szkolenia</a:t>
            </a:r>
            <a:endParaRPr lang="pl-PL" sz="1600" dirty="0"/>
          </a:p>
        </p:txBody>
      </p:sp>
      <p:sp>
        <p:nvSpPr>
          <p:cNvPr id="13" name="Prostokąt zaokrąglony 12"/>
          <p:cNvSpPr/>
          <p:nvPr/>
        </p:nvSpPr>
        <p:spPr>
          <a:xfrm>
            <a:off x="3409716" y="3836007"/>
            <a:ext cx="4082066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Osoby po  18. roku życia, </a:t>
            </a:r>
            <a:r>
              <a:rPr lang="pl-PL" sz="1600" b="1" dirty="0" smtClean="0"/>
              <a:t>które z własnej inicjatywy są zainteresowane wsparciem</a:t>
            </a:r>
            <a:r>
              <a:rPr lang="pl-PL" sz="1600" dirty="0" smtClean="0"/>
              <a:t>, znajdujące się w niekorzystnej sytuacji na rynku pracy</a:t>
            </a:r>
            <a:endParaRPr lang="pl-PL" sz="1600" dirty="0"/>
          </a:p>
        </p:txBody>
      </p:sp>
      <p:sp>
        <p:nvSpPr>
          <p:cNvPr id="14" name="Prostokąt zaokrąglony 13"/>
          <p:cNvSpPr/>
          <p:nvPr/>
        </p:nvSpPr>
        <p:spPr>
          <a:xfrm>
            <a:off x="3323807" y="5480447"/>
            <a:ext cx="4315344" cy="12961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Konkurs został zorganizowany przez IZ RPO WO</a:t>
            </a:r>
          </a:p>
          <a:p>
            <a:pPr algn="ctr"/>
            <a:r>
              <a:rPr lang="pl-PL" sz="1600" dirty="0" smtClean="0"/>
              <a:t>(nabór zakończony 12 września 2016 r.) Rozstrzygnięcie konkursu zaplanowano na </a:t>
            </a:r>
            <a:r>
              <a:rPr lang="pl-PL" sz="1600" b="1" dirty="0" smtClean="0"/>
              <a:t>kwiecień 2017r.</a:t>
            </a:r>
            <a:endParaRPr lang="pl-PL" sz="1600" b="1" dirty="0"/>
          </a:p>
        </p:txBody>
      </p:sp>
      <p:sp>
        <p:nvSpPr>
          <p:cNvPr id="16" name="Prostokąt 15"/>
          <p:cNvSpPr/>
          <p:nvPr/>
        </p:nvSpPr>
        <p:spPr>
          <a:xfrm>
            <a:off x="164388" y="1700647"/>
            <a:ext cx="2319380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Typ projektu</a:t>
            </a:r>
            <a:endParaRPr lang="pl-PL" dirty="0"/>
          </a:p>
        </p:txBody>
      </p:sp>
      <p:sp>
        <p:nvSpPr>
          <p:cNvPr id="17" name="Prostokąt 16"/>
          <p:cNvSpPr/>
          <p:nvPr/>
        </p:nvSpPr>
        <p:spPr>
          <a:xfrm>
            <a:off x="178010" y="2975665"/>
            <a:ext cx="2292135" cy="57606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Beneficjent</a:t>
            </a:r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204005" y="4249651"/>
            <a:ext cx="2292136" cy="576064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Grupa docelowa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239385" y="5840489"/>
            <a:ext cx="2318162" cy="5760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Wybór operatora</a:t>
            </a:r>
            <a:endParaRPr lang="pl-PL" dirty="0"/>
          </a:p>
        </p:txBody>
      </p:sp>
      <p:sp>
        <p:nvSpPr>
          <p:cNvPr id="21" name="Strzałka w prawo 20"/>
          <p:cNvSpPr/>
          <p:nvPr/>
        </p:nvSpPr>
        <p:spPr>
          <a:xfrm>
            <a:off x="2614316" y="1858840"/>
            <a:ext cx="699377" cy="259677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zaokrąglony 21"/>
          <p:cNvSpPr/>
          <p:nvPr/>
        </p:nvSpPr>
        <p:spPr>
          <a:xfrm>
            <a:off x="3349794" y="1365814"/>
            <a:ext cx="4205922" cy="124572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Kształcenie </a:t>
            </a:r>
            <a:r>
              <a:rPr lang="pl-PL" sz="1600" dirty="0"/>
              <a:t>i szkolenie osób dorosłych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w </a:t>
            </a:r>
            <a:r>
              <a:rPr lang="pl-PL" sz="1600" dirty="0"/>
              <a:t>ramach kształcenia formalnego lub poza formalnego (TIK, języki obce); usługi doradcze, mentoring dla osób </a:t>
            </a:r>
            <a:r>
              <a:rPr lang="pl-PL" sz="1600" dirty="0" smtClean="0"/>
              <a:t>dorosłych</a:t>
            </a:r>
            <a:endParaRPr lang="pl-PL" sz="1600" dirty="0"/>
          </a:p>
        </p:txBody>
      </p:sp>
      <p:sp>
        <p:nvSpPr>
          <p:cNvPr id="23" name="Strzałka w prawo 22"/>
          <p:cNvSpPr/>
          <p:nvPr/>
        </p:nvSpPr>
        <p:spPr>
          <a:xfrm>
            <a:off x="2582822" y="3107271"/>
            <a:ext cx="699377" cy="259677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 w prawo 23"/>
          <p:cNvSpPr/>
          <p:nvPr/>
        </p:nvSpPr>
        <p:spPr>
          <a:xfrm>
            <a:off x="2582822" y="4355702"/>
            <a:ext cx="699377" cy="259677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trzałka w prawo 24"/>
          <p:cNvSpPr/>
          <p:nvPr/>
        </p:nvSpPr>
        <p:spPr>
          <a:xfrm>
            <a:off x="2593270" y="5998680"/>
            <a:ext cx="699377" cy="259677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Równoległobok 26"/>
          <p:cNvSpPr/>
          <p:nvPr/>
        </p:nvSpPr>
        <p:spPr bwMode="auto">
          <a:xfrm>
            <a:off x="-5476" y="-23327"/>
            <a:ext cx="9144000" cy="404039"/>
          </a:xfrm>
          <a:prstGeom prst="parallelogram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rIns="0" anchor="ctr">
            <a:spAutoFit/>
          </a:bodyPr>
          <a:lstStyle/>
          <a:p>
            <a:pPr marL="514350" indent="-514350" algn="ctr">
              <a:buClr>
                <a:srgbClr val="FF9900"/>
              </a:buClr>
              <a:defRPr/>
            </a:pPr>
            <a:r>
              <a:rPr lang="pl-P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PODSTAWOWE INFORMACJE DOTYCZĄCE DZIAŁANIA 9.3 RPO WO 2014-2020</a:t>
            </a:r>
            <a:endParaRPr lang="pl-P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13" y="2344072"/>
            <a:ext cx="2107644" cy="340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3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676867"/>
              </p:ext>
            </p:extLst>
          </p:nvPr>
        </p:nvGraphicFramePr>
        <p:xfrm>
          <a:off x="357584" y="1052737"/>
          <a:ext cx="8390880" cy="53914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4471"/>
                <a:gridCol w="3846409"/>
              </a:tblGrid>
              <a:tr h="24653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chemeClr val="bg1"/>
                          </a:solidFill>
                          <a:effectLst/>
                        </a:rPr>
                        <a:t>LIMITY I</a:t>
                      </a:r>
                      <a:r>
                        <a:rPr lang="pl-PL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OGRANICZENIA</a:t>
                      </a:r>
                      <a:endParaRPr lang="pl-PL" sz="14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300"/>
                        </a:spcAft>
                      </a:pP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projekty zakładają formalną ocenę </a:t>
                      </a:r>
                      <a:br>
                        <a:rPr lang="pl-PL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certyfikację</a:t>
                      </a:r>
                      <a:r>
                        <a:rPr lang="pl-PL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kompetencji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projektach nie przewiduje się pomocy publicznej – </a:t>
                      </a:r>
                      <a:r>
                        <a:rPr lang="pl-PL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uczestnicy nie są delegowani </a:t>
                      </a:r>
                      <a:r>
                        <a:rPr lang="pl-PL" sz="1600" b="1" kern="1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przez pracodawców</a:t>
                      </a:r>
                      <a:endParaRPr lang="pl-PL" sz="16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beneficjent opracowuje kryteria oceny osiągnięcia przez uczestników efektów uczenia</a:t>
                      </a:r>
                      <a:endParaRPr lang="pl-PL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91213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  <a:tabLst>
                          <a:tab pos="466725" algn="l"/>
                        </a:tabLst>
                      </a:pPr>
                      <a:r>
                        <a:rPr lang="pl-PL" sz="1400" dirty="0" smtClean="0">
                          <a:solidFill>
                            <a:schemeClr val="bg1"/>
                          </a:solidFill>
                          <a:effectLst/>
                        </a:rPr>
                        <a:t>GRUPA DOCELOWA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Wsparciem powinny zostać objęte osoby posiadające największą lukę kompetencyjną, w szczególności: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osoby w wieku 50+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baseline="0" dirty="0" smtClean="0">
                          <a:solidFill>
                            <a:schemeClr val="tx1"/>
                          </a:solidFill>
                        </a:rPr>
                        <a:t>o 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niskich kwalifikacjach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z niepełnosprawnościami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opiekujące się osobami zależnymi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z terenów wiejskich, w tym peryferyjnych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migranci pierwotni i imigranci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kobiety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długotrwale bezrobotni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000750" y="6657717"/>
            <a:ext cx="31432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pl-PL" altLang="pl-PL" sz="600" b="1" dirty="0">
                <a:solidFill>
                  <a:srgbClr val="000000"/>
                </a:solidFill>
              </a:rPr>
              <a:t>COPYRIGHT ©</a:t>
            </a:r>
            <a:r>
              <a:rPr lang="pl-PL" altLang="pl-PL" sz="600" b="1" dirty="0" smtClean="0">
                <a:solidFill>
                  <a:srgbClr val="000000"/>
                </a:solidFill>
              </a:rPr>
              <a:t>2016 </a:t>
            </a:r>
            <a:r>
              <a:rPr lang="pl-PL" altLang="pl-PL" sz="600" b="1" dirty="0">
                <a:solidFill>
                  <a:srgbClr val="000000"/>
                </a:solidFill>
              </a:rPr>
              <a:t>UMWO DPO – WSZELKIE PRAWA ZASTRZEŻONE</a:t>
            </a:r>
            <a:endParaRPr lang="pl-PL" altLang="pl-PL" sz="600" dirty="0">
              <a:solidFill>
                <a:srgbClr val="000000"/>
              </a:solidFill>
            </a:endParaRPr>
          </a:p>
        </p:txBody>
      </p:sp>
      <p:sp>
        <p:nvSpPr>
          <p:cNvPr id="7" name="Równoległobok 6"/>
          <p:cNvSpPr/>
          <p:nvPr/>
        </p:nvSpPr>
        <p:spPr bwMode="auto">
          <a:xfrm>
            <a:off x="-1" y="0"/>
            <a:ext cx="9144000" cy="448116"/>
          </a:xfrm>
          <a:prstGeom prst="parallelogram">
            <a:avLst>
              <a:gd name="adj" fmla="val 0"/>
            </a:avLst>
          </a:prstGeom>
          <a:solidFill>
            <a:srgbClr val="4F81BD">
              <a:lumMod val="75000"/>
            </a:srgb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rIns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pl-PL" altLang="pl-PL" sz="1600" b="1" kern="0" noProof="0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WYBRANE WARUNKI REALIZAJI DZIAŁANIA 9.3 RPO WO 2014-2020</a:t>
            </a:r>
            <a:endParaRPr kumimoji="0" lang="pl-PL" altLang="pl-PL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23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0"/>
            <a:ext cx="2514600" cy="107315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525" y="112713"/>
            <a:ext cx="1084263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1052513"/>
            <a:ext cx="7667625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rostokąt 13"/>
          <p:cNvSpPr>
            <a:spLocks noChangeArrowheads="1"/>
          </p:cNvSpPr>
          <p:nvPr/>
        </p:nvSpPr>
        <p:spPr bwMode="auto">
          <a:xfrm>
            <a:off x="4644008" y="4293096"/>
            <a:ext cx="39757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/>
            <a:r>
              <a:rPr lang="pl-PL" sz="2800" b="1" i="1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pl-PL" sz="3600" b="1" dirty="0" smtClean="0">
                <a:solidFill>
                  <a:schemeClr val="accent1">
                    <a:lumMod val="75000"/>
                  </a:schemeClr>
                </a:solidFill>
              </a:rPr>
              <a:t>Dziękuję za uwagę</a:t>
            </a:r>
            <a:endParaRPr lang="pl-P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5" name="Grupa 12"/>
          <p:cNvGrpSpPr/>
          <p:nvPr/>
        </p:nvGrpSpPr>
        <p:grpSpPr>
          <a:xfrm>
            <a:off x="467544" y="1844824"/>
            <a:ext cx="4752132" cy="3752850"/>
            <a:chOff x="539750" y="1628775"/>
            <a:chExt cx="4752132" cy="3752850"/>
          </a:xfrm>
        </p:grpSpPr>
        <p:pic>
          <p:nvPicPr>
            <p:cNvPr id="16" name="Picture 3" descr="C:\Users\maja.michniewicz\AppData\Local\Microsoft\Windows\Temporary Internet Files\Content.Outlook\HTXAALO1\Województwo 31.tif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539750" y="1628775"/>
              <a:ext cx="3455988" cy="375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Prostokąt 7"/>
            <p:cNvSpPr>
              <a:spLocks noChangeArrowheads="1"/>
            </p:cNvSpPr>
            <p:nvPr/>
          </p:nvSpPr>
          <p:spPr bwMode="auto">
            <a:xfrm>
              <a:off x="1259632" y="3068960"/>
              <a:ext cx="40322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altLang="pl-PL" sz="1200" b="1" i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rPr>
                <a:t>„</a:t>
              </a:r>
              <a:r>
                <a:rPr lang="pl-PL" altLang="pl-PL" sz="1200" b="1" i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Opolskie </a:t>
              </a:r>
              <a:r>
                <a:rPr lang="pl-PL" altLang="pl-PL" sz="1200" b="1" i="1" dirty="0" smtClean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przyjazne </a:t>
              </a:r>
              <a:r>
                <a:rPr lang="pl-PL" altLang="pl-PL" sz="1200" b="1" i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mieszkańcom i przedsiębiorcom”</a:t>
              </a:r>
            </a:p>
          </p:txBody>
        </p:sp>
      </p:grp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1476375" y="620713"/>
            <a:ext cx="5226050" cy="425374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100" dirty="0">
                <a:latin typeface="+mn-lt"/>
              </a:rPr>
              <a:t>Urząd Marszałkowski Województwa Opolskiego</a:t>
            </a:r>
            <a:r>
              <a:rPr lang="pl-PL" sz="1000" dirty="0">
                <a:latin typeface="+mn-lt"/>
              </a:rPr>
              <a:t/>
            </a:r>
            <a:br>
              <a:rPr lang="pl-PL" sz="1000" dirty="0">
                <a:latin typeface="+mn-lt"/>
              </a:rPr>
            </a:br>
            <a:r>
              <a:rPr lang="pl-PL" sz="1000" dirty="0" smtClean="0"/>
              <a:t>DEPARTAMENT POLITYKI REGIONALNEJ I PRZESTRZENNEJ </a:t>
            </a:r>
            <a:endParaRPr lang="pl-PL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282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ównoległobok 8"/>
          <p:cNvSpPr/>
          <p:nvPr/>
        </p:nvSpPr>
        <p:spPr bwMode="auto">
          <a:xfrm>
            <a:off x="-5476" y="-23327"/>
            <a:ext cx="9144000" cy="404039"/>
          </a:xfrm>
          <a:prstGeom prst="parallelogram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rIns="0" anchor="ctr">
            <a:spAutoFit/>
          </a:bodyPr>
          <a:lstStyle/>
          <a:p>
            <a:pPr marL="514350" indent="-514350" algn="ctr">
              <a:buClr>
                <a:srgbClr val="FF9900"/>
              </a:buClr>
              <a:defRPr/>
            </a:pPr>
            <a:r>
              <a:rPr lang="pl-P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ZAKRES PREZENTACJI </a:t>
            </a:r>
            <a:endParaRPr lang="pl-P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771708" y="2852936"/>
            <a:ext cx="7544708" cy="1008112"/>
          </a:xfrm>
          <a:prstGeom prst="roundRect">
            <a:avLst/>
          </a:prstGeom>
          <a:solidFill>
            <a:srgbClr val="96969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200" b="1" dirty="0">
                <a:solidFill>
                  <a:schemeClr val="bg1"/>
                </a:solidFill>
              </a:rPr>
              <a:t>Działanie 7.5 </a:t>
            </a:r>
            <a:r>
              <a:rPr lang="pl-PL" sz="2200" b="1" dirty="0" smtClean="0">
                <a:solidFill>
                  <a:schemeClr val="bg1"/>
                </a:solidFill>
              </a:rPr>
              <a:t/>
            </a:r>
            <a:br>
              <a:rPr lang="pl-PL" sz="2200" b="1" dirty="0" smtClean="0">
                <a:solidFill>
                  <a:schemeClr val="bg1"/>
                </a:solidFill>
              </a:rPr>
            </a:br>
            <a:r>
              <a:rPr lang="pl-PL" sz="2200" b="1" i="1" dirty="0" smtClean="0">
                <a:solidFill>
                  <a:schemeClr val="bg1"/>
                </a:solidFill>
              </a:rPr>
              <a:t>Szkolenia</a:t>
            </a:r>
            <a:r>
              <a:rPr lang="pl-PL" sz="2200" b="1" i="1" dirty="0">
                <a:solidFill>
                  <a:schemeClr val="bg1"/>
                </a:solidFill>
              </a:rPr>
              <a:t>, doradztwo dla przedsiębiorców i pracowników </a:t>
            </a:r>
            <a:r>
              <a:rPr lang="pl-PL" sz="2200" b="1" i="1" dirty="0" smtClean="0">
                <a:solidFill>
                  <a:schemeClr val="bg1"/>
                </a:solidFill>
              </a:rPr>
              <a:t>przedsiębiorstw oraz </a:t>
            </a:r>
            <a:r>
              <a:rPr lang="pl-PL" sz="2200" b="1" i="1" dirty="0">
                <a:solidFill>
                  <a:schemeClr val="bg1"/>
                </a:solidFill>
              </a:rPr>
              <a:t>adaptacyjność przedsiębiorstw</a:t>
            </a:r>
          </a:p>
        </p:txBody>
      </p:sp>
      <p:sp>
        <p:nvSpPr>
          <p:cNvPr id="20" name="Prostokąt zaokrąglony 19"/>
          <p:cNvSpPr/>
          <p:nvPr/>
        </p:nvSpPr>
        <p:spPr>
          <a:xfrm>
            <a:off x="771708" y="4163248"/>
            <a:ext cx="7544708" cy="1065952"/>
          </a:xfrm>
          <a:prstGeom prst="roundRect">
            <a:avLst/>
          </a:prstGeom>
          <a:solidFill>
            <a:srgbClr val="96969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200" b="1" dirty="0">
                <a:solidFill>
                  <a:schemeClr val="bg1"/>
                </a:solidFill>
              </a:rPr>
              <a:t>Działanie 9.3 </a:t>
            </a:r>
            <a:r>
              <a:rPr lang="pl-PL" sz="2200" dirty="0">
                <a:solidFill>
                  <a:schemeClr val="bg1"/>
                </a:solidFill>
              </a:rPr>
              <a:t/>
            </a:r>
            <a:br>
              <a:rPr lang="pl-PL" sz="2200" dirty="0">
                <a:solidFill>
                  <a:schemeClr val="bg1"/>
                </a:solidFill>
              </a:rPr>
            </a:br>
            <a:r>
              <a:rPr lang="pl-PL" sz="2200" b="1" i="1" dirty="0" smtClean="0">
                <a:solidFill>
                  <a:schemeClr val="bg1"/>
                </a:solidFill>
              </a:rPr>
              <a:t>Wsparcie </a:t>
            </a:r>
            <a:r>
              <a:rPr lang="pl-PL" sz="2200" b="1" i="1" dirty="0">
                <a:solidFill>
                  <a:schemeClr val="bg1"/>
                </a:solidFill>
              </a:rPr>
              <a:t>kształcenia ustawicznego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6000750" y="6657717"/>
            <a:ext cx="31432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COPYRIGHT ©</a:t>
            </a:r>
            <a:r>
              <a:rPr kumimoji="0" lang="pl-PL" altLang="pl-PL" sz="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2017 </a:t>
            </a:r>
            <a:r>
              <a:rPr kumimoji="0" lang="pl-PL" altLang="pl-PL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UMWO DPO – WSZELKIE PRAWA ZASTRZEŻONE</a:t>
            </a:r>
            <a:endParaRPr kumimoji="0" lang="pl-PL" altLang="pl-PL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791706" y="1579610"/>
            <a:ext cx="7524710" cy="1008112"/>
          </a:xfrm>
          <a:prstGeom prst="roundRect">
            <a:avLst/>
          </a:prstGeom>
          <a:solidFill>
            <a:srgbClr val="96969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200" b="1" dirty="0">
                <a:solidFill>
                  <a:schemeClr val="bg1"/>
                </a:solidFill>
              </a:rPr>
              <a:t>Działanie 2.3 </a:t>
            </a:r>
            <a:r>
              <a:rPr lang="pl-PL" sz="2200" b="1" dirty="0" smtClean="0">
                <a:solidFill>
                  <a:schemeClr val="bg1"/>
                </a:solidFill>
              </a:rPr>
              <a:t> </a:t>
            </a:r>
            <a:br>
              <a:rPr lang="pl-PL" sz="2200" b="1" dirty="0" smtClean="0">
                <a:solidFill>
                  <a:schemeClr val="bg1"/>
                </a:solidFill>
              </a:rPr>
            </a:br>
            <a:r>
              <a:rPr lang="pl-PL" sz="2200" b="1" i="1" dirty="0" smtClean="0">
                <a:solidFill>
                  <a:schemeClr val="bg1"/>
                </a:solidFill>
              </a:rPr>
              <a:t>Wzmocnienie </a:t>
            </a:r>
            <a:r>
              <a:rPr lang="pl-PL" sz="2200" b="1" i="1" dirty="0">
                <a:solidFill>
                  <a:schemeClr val="bg1"/>
                </a:solidFill>
              </a:rPr>
              <a:t>otoczenia biznesu</a:t>
            </a:r>
          </a:p>
        </p:txBody>
      </p:sp>
    </p:spTree>
    <p:extLst>
      <p:ext uri="{BB962C8B-B14F-4D97-AF65-F5344CB8AC3E}">
        <p14:creationId xmlns:p14="http://schemas.microsoft.com/office/powerpoint/2010/main" val="14189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ównoległobok 8"/>
          <p:cNvSpPr/>
          <p:nvPr/>
        </p:nvSpPr>
        <p:spPr bwMode="auto">
          <a:xfrm>
            <a:off x="-5476" y="-23327"/>
            <a:ext cx="9144000" cy="404039"/>
          </a:xfrm>
          <a:prstGeom prst="parallelogram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rIns="0" anchor="ctr">
            <a:spAutoFit/>
          </a:bodyPr>
          <a:lstStyle/>
          <a:p>
            <a:pPr marL="514350" indent="-514350" algn="ctr">
              <a:buClr>
                <a:srgbClr val="FF9900"/>
              </a:buClr>
              <a:defRPr/>
            </a:pPr>
            <a:r>
              <a:rPr lang="pl-P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PODSTAWOWE INFORMACJE DOTYCZĄCE DZIAŁANIA 2.3 RPO WO 2014-2020</a:t>
            </a:r>
            <a:endParaRPr lang="pl-P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37288" y="770627"/>
            <a:ext cx="5250668" cy="72008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Działanie 2.3 - </a:t>
            </a:r>
            <a:r>
              <a:rPr lang="pl-PL" b="1" i="1" dirty="0" smtClean="0"/>
              <a:t>Wzmocnienie otoczenia biznesu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5508104" y="770627"/>
            <a:ext cx="2808312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Alokacja: </a:t>
            </a:r>
          </a:p>
          <a:p>
            <a:pPr algn="ctr"/>
            <a:r>
              <a:rPr lang="pl-PL" b="1" dirty="0" smtClean="0"/>
              <a:t>4 650 000 mln euro</a:t>
            </a:r>
            <a:endParaRPr lang="pl-PL" b="1" dirty="0"/>
          </a:p>
        </p:txBody>
      </p:sp>
      <p:sp>
        <p:nvSpPr>
          <p:cNvPr id="7" name="Prostokąt 6"/>
          <p:cNvSpPr/>
          <p:nvPr/>
        </p:nvSpPr>
        <p:spPr>
          <a:xfrm>
            <a:off x="178011" y="2886801"/>
            <a:ext cx="2292135" cy="57606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Beneficjent (Operator)</a:t>
            </a:r>
            <a:endParaRPr lang="pl-PL" dirty="0"/>
          </a:p>
        </p:txBody>
      </p:sp>
      <p:sp>
        <p:nvSpPr>
          <p:cNvPr id="10" name="Strzałka w prawo 9"/>
          <p:cNvSpPr/>
          <p:nvPr/>
        </p:nvSpPr>
        <p:spPr>
          <a:xfrm>
            <a:off x="2555776" y="3081365"/>
            <a:ext cx="699377" cy="259677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zaokrąglony 10"/>
          <p:cNvSpPr/>
          <p:nvPr/>
        </p:nvSpPr>
        <p:spPr>
          <a:xfrm>
            <a:off x="3354019" y="2817018"/>
            <a:ext cx="3867875" cy="1008112"/>
          </a:xfrm>
          <a:prstGeom prst="roundRect">
            <a:avLst/>
          </a:prstGeom>
          <a:gradFill>
            <a:gsLst>
              <a:gs pos="0">
                <a:srgbClr val="DEFDD3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pl-PL" dirty="0"/>
              <a:t>I</a:t>
            </a:r>
            <a:r>
              <a:rPr lang="pl-PL" dirty="0" smtClean="0"/>
              <a:t>OB</a:t>
            </a:r>
          </a:p>
          <a:p>
            <a:pPr marL="285750" indent="-285750" algn="just">
              <a:buFontTx/>
              <a:buChar char="-"/>
            </a:pPr>
            <a:r>
              <a:rPr lang="pl-PL" dirty="0" smtClean="0"/>
              <a:t>JST</a:t>
            </a:r>
          </a:p>
          <a:p>
            <a:pPr marL="285750" indent="-285750" algn="just">
              <a:buFontTx/>
              <a:buChar char="-"/>
            </a:pPr>
            <a:r>
              <a:rPr lang="pl-PL" dirty="0"/>
              <a:t>j</a:t>
            </a:r>
            <a:r>
              <a:rPr lang="pl-PL" dirty="0" smtClean="0"/>
              <a:t>ednostki organizacyjne JST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152318" y="4002712"/>
            <a:ext cx="2292136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Grupa docelowa</a:t>
            </a:r>
            <a:endParaRPr lang="pl-PL" dirty="0"/>
          </a:p>
        </p:txBody>
      </p:sp>
      <p:sp>
        <p:nvSpPr>
          <p:cNvPr id="14" name="Strzałka w prawo 13"/>
          <p:cNvSpPr/>
          <p:nvPr/>
        </p:nvSpPr>
        <p:spPr>
          <a:xfrm>
            <a:off x="2555776" y="4179480"/>
            <a:ext cx="702331" cy="26929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zaokrąglony 14"/>
          <p:cNvSpPr/>
          <p:nvPr/>
        </p:nvSpPr>
        <p:spPr>
          <a:xfrm>
            <a:off x="3354019" y="4056521"/>
            <a:ext cx="3847046" cy="648072"/>
          </a:xfrm>
          <a:prstGeom prst="roundRect">
            <a:avLst/>
          </a:prstGeom>
          <a:gradFill>
            <a:gsLst>
              <a:gs pos="29330">
                <a:srgbClr val="E2FDBE"/>
              </a:gs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MSP</a:t>
            </a:r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152318" y="5085892"/>
            <a:ext cx="2331451" cy="5760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Wybór operatora</a:t>
            </a:r>
            <a:endParaRPr lang="pl-PL" dirty="0"/>
          </a:p>
        </p:txBody>
      </p:sp>
      <p:sp>
        <p:nvSpPr>
          <p:cNvPr id="20" name="Prostokąt zaokrąglony 19"/>
          <p:cNvSpPr/>
          <p:nvPr/>
        </p:nvSpPr>
        <p:spPr>
          <a:xfrm>
            <a:off x="3334702" y="4963271"/>
            <a:ext cx="3847046" cy="9524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dirty="0" smtClean="0"/>
              <a:t>Konkurs organizowany przez IZ RPO WO. Planowany termin naboru: </a:t>
            </a:r>
            <a:br>
              <a:rPr lang="pl-PL" dirty="0" smtClean="0"/>
            </a:br>
            <a:r>
              <a:rPr lang="pl-PL" b="1" dirty="0" smtClean="0"/>
              <a:t>II kwartał 2017r.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6000750" y="6657717"/>
            <a:ext cx="31432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COPYRIGHT ©</a:t>
            </a:r>
            <a:r>
              <a:rPr kumimoji="0" lang="pl-PL" altLang="pl-PL" sz="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2017 </a:t>
            </a:r>
            <a:r>
              <a:rPr kumimoji="0" lang="pl-PL" altLang="pl-PL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UMWO DPO – WSZELKIE PRAWA ZASTRZEŻONE</a:t>
            </a:r>
            <a:endParaRPr kumimoji="0" lang="pl-PL" altLang="pl-PL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164389" y="1766256"/>
            <a:ext cx="2319380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Typ projektu</a:t>
            </a:r>
            <a:endParaRPr lang="pl-PL" dirty="0"/>
          </a:p>
        </p:txBody>
      </p:sp>
      <p:sp>
        <p:nvSpPr>
          <p:cNvPr id="18" name="Prostokąt zaokrąglony 17"/>
          <p:cNvSpPr/>
          <p:nvPr/>
        </p:nvSpPr>
        <p:spPr>
          <a:xfrm>
            <a:off x="3365378" y="1610405"/>
            <a:ext cx="3912393" cy="1008112"/>
          </a:xfrm>
          <a:prstGeom prst="roundRect">
            <a:avLst/>
          </a:prstGeom>
          <a:gradFill>
            <a:gsLst>
              <a:gs pos="0">
                <a:srgbClr val="DEFDD3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altLang="pl-PL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Zaawansowane </a:t>
            </a:r>
            <a:r>
              <a:rPr lang="pl-PL" altLang="pl-PL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i wyspecjalizowane usługi zwiększające zdolność MSP do budowania </a:t>
            </a:r>
            <a:r>
              <a:rPr lang="pl-PL" altLang="pl-PL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pl-PL" altLang="pl-PL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pl-PL" altLang="pl-PL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 </a:t>
            </a:r>
            <a:r>
              <a:rPr lang="pl-PL" altLang="pl-PL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wzrostu przewagi konkurencyjnej na </a:t>
            </a:r>
            <a:r>
              <a:rPr lang="pl-PL" altLang="pl-PL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rynku</a:t>
            </a:r>
            <a:endParaRPr lang="en-US" altLang="pl-PL" sz="1600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" name="Strzałka w prawo 20"/>
          <p:cNvSpPr/>
          <p:nvPr/>
        </p:nvSpPr>
        <p:spPr>
          <a:xfrm>
            <a:off x="2568141" y="5244084"/>
            <a:ext cx="699377" cy="259677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87" y="2570462"/>
            <a:ext cx="2474337" cy="3345238"/>
          </a:xfrm>
          <a:prstGeom prst="rect">
            <a:avLst/>
          </a:prstGeom>
        </p:spPr>
      </p:pic>
      <p:sp>
        <p:nvSpPr>
          <p:cNvPr id="25" name="Strzałka w prawo 24"/>
          <p:cNvSpPr/>
          <p:nvPr/>
        </p:nvSpPr>
        <p:spPr>
          <a:xfrm>
            <a:off x="2576913" y="1948068"/>
            <a:ext cx="699377" cy="259677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Elipsa 25"/>
          <p:cNvSpPr/>
          <p:nvPr/>
        </p:nvSpPr>
        <p:spPr>
          <a:xfrm>
            <a:off x="7212361" y="500410"/>
            <a:ext cx="1748523" cy="548989"/>
          </a:xfrm>
          <a:prstGeom prst="ellipse">
            <a:avLst/>
          </a:prstGeom>
          <a:solidFill>
            <a:srgbClr val="FF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b="1" dirty="0">
                <a:solidFill>
                  <a:schemeClr val="tx1"/>
                </a:solidFill>
              </a:rPr>
              <a:t>s</a:t>
            </a:r>
            <a:r>
              <a:rPr lang="pl-PL" sz="1400" b="1" dirty="0" smtClean="0">
                <a:solidFill>
                  <a:schemeClr val="tx1"/>
                </a:solidFill>
              </a:rPr>
              <a:t>ystem popytowy</a:t>
            </a:r>
            <a:endParaRPr lang="pl-P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9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12" descr="data:image/jpeg;base64,/9j/4AAQSkZJRgABAQAAAQABAAD/2wBDAAkGBwgHBgkIBwgKCgkLDRYPDQwMDRsUFRAWIB0iIiAdHx8kKDQsJCYxJx8fLT0tMTU3Ojo6Iys/RD84QzQ5Ojf/2wBDAQoKCg0MDRoPDxo3JR8lNzc3Nzc3Nzc3Nzc3Nzc3Nzc3Nzc3Nzc3Nzc3Nzc3Nzc3Nzc3Nzc3Nzc3Nzc3Nzc3Nzf/wAARCACGAIYDASIAAhEBAxEB/8QAGwABAQACAwEAAAAAAAAAAAAAAAEGBwMEBQL/xAAwEAACAgEDAwIFAwMFAAAAAAAAAQIDEQQFIQYSMRNRFCJBYZIHU3EyobEWQlKBkf/EABgBAQEBAQEAAAAAAAAAAAAAAAABAgME/8QAHxEBAQEAAgMBAAMAAAAAAAAAAAECERIDE1EUBDFB/9oADAMBAAIRAxEAPwDeBQAAAAAAAAAAAAAAAAAAAAAACAoAgKAICgCAoAgKAICkAAAAAAAAAAFAgKAID5lOMVmTSXu2fHxNH71f5Ilsg5QcXxNH71f5oLU0/S6v8kO0HKDi+Ip/er/JD4mj96v8kOYOUHEtTR+9X+aHxNDeFdXn27kO0HKCJ58eClAAAAAABQBAUgGB9Z7pbo+qtBlXy0+m071FldMU3PlrHPjwjCdXul2466W4V3R0sHJRWk5koRfusLHvn7m3d42WjdYy77LKpTr9Kcq3hyhnPa/t5PFh0Jo4W+o9VbKeU++UU3x4PJ5PHq6rpnU4YTuG7zp1caLo1V1xoxU4VNym8vGeeX9kWnc6r9BqdyvvlKcPkhpa6O3unx8z4eI+/OWZ5f0Xo9Rn175zy2+YLHPk61PQOkp1Flq12pl6iw4yUcL+DHp18a75a61u96qqx116eFcu190ZSzOLXl4R97NuGmqjRPdNRr5d7bcV8zsb/pUV4UW8eVnJn9n6ebfPU/ELUWqfY4cJYaaafHj6n1X+n+3whGPrTfaopSa545Q9Ovh2jB6tbqLddtanTPTxs1jjZVY+OyElnufhfcmxz1UraqdRZ6sJWZcJNxUoNNcSXjnD8mwJdFUOCrjrb64KLjiCSzn3OWHSGni3L4q5t4Tk0s4Swl/GCenfw7ZcXQctRDbXRqbPUdV84Rl/yj9H/wCGVnT23bqdupVVOWk85Z3D2eOWZkrlf7AUG0QFAEBQBAUmQGQeD1Buuu0V1Veh0ytjjv1FjximGeZPn/CZju49aazb4QV/bG2zvnX2QUoTrjHPcpZ+r/ycdebMvDUza2ADU6/UvcLeaq6lxx3xw5P7Y/ydrU9ZdRVUq6EtA4rPfW633VYX+592Oft9P5J78r0rZwNYafrzfL66bIabTenPzOXypf35Oxd1tu9c1BaZyk5xh2+lhpyeFlZysv3wPfk6VscGsbevd2hqZ0U10ai6La9KuD7k1754PSr6t3NVOVtCU3jtgq03/wB4fA/Rk6VngPM2PcpbhplO6MY2J4fb48ZPUO2dTU5jFnCAoKICgCFAAEKAMV6o2TWa/Xw1Glj6lbo9KdfclnlvnPlcmO/6c1kPllt9ksLEU49yXH0+32NllOGvBNXnlubsnDTEeid2nrHqJURpflRrg+X74Z6cNj3uqlad0WSSfcpyjw/CacfdpeTagJf48v8Aq+ytU39K32Zqo0+ojVXLFM5KM5xh5wvovL8E1O279rN7s1lmivj/AER7rIwkrFHjPHKeDa2F7FwPzz6d2s9N07rfivXntzhGTlG30181kXw8S8p/XJ5+p6d3+vVd+i2+clTS6aLLrW5OPOG1nGct8m3MDA/PPp7Kx3ovbdTtu0VU6yMlcsuXdLueW8+f5b/sZCCnfOes4jFvNQFBUQFAEAGQAGRkAAMgAMjIADIyAAyMgAMjIADIyAAyAAAApAAAAAoIAKCACggAFIAKCACggABAAGAAAAAAACkAAFAAgyAAyAAAAA/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000000"/>
              </a:solidFill>
            </a:endParaRPr>
          </a:p>
        </p:txBody>
      </p:sp>
      <p:sp>
        <p:nvSpPr>
          <p:cNvPr id="3076" name="AutoShape 14" descr="data:image/jpeg;base64,/9j/4AAQSkZJRgABAQAAAQABAAD/2wBDAAkGBwgHBgkIBwgKCgkLDRYPDQwMDRsUFRAWIB0iIiAdHx8kKDQsJCYxJx8fLT0tMTU3Ojo6Iys/RD84QzQ5Ojf/2wBDAQoKCg0MDRoPDxo3JR8lNzc3Nzc3Nzc3Nzc3Nzc3Nzc3Nzc3Nzc3Nzc3Nzc3Nzc3Nzc3Nzc3Nzc3Nzc3Nzc3Nzf/wAARCACGAIYDASIAAhEBAxEB/8QAGwABAQACAwEAAAAAAAAAAAAAAAEGBwMEBQL/xAAwEAACAgEDAwIFAwMFAAAAAAAAAQIDEQQFIQYSMRNRFCJBYZIHU3EyobEWQlKBkf/EABgBAQEBAQEAAAAAAAAAAAAAAAABAgME/8QAHxEBAQEAAgMBAAMAAAAAAAAAAAECERIDE1EUBDFB/9oADAMBAAIRAxEAPwDeBQAAAAAAAAAAAAAAAAAAAAAACAoAgKAICgCAoAgKAICkAAAAAAAAAAFAgKAID5lOMVmTSXu2fHxNH71f5Ilsg5QcXxNH71f5oLU0/S6v8kO0HKDi+Ip/er/JD4mj96v8kOYOUHEtTR+9X+aHxNDeFdXn27kO0HKCJ58eClAAAAAABQBAUgGB9Z7pbo+qtBlXy0+m071FldMU3PlrHPjwjCdXul2466W4V3R0sHJRWk5koRfusLHvn7m3d42WjdYy77LKpTr9Kcq3hyhnPa/t5PFh0Jo4W+o9VbKeU++UU3x4PJ5PHq6rpnU4YTuG7zp1caLo1V1xoxU4VNym8vGeeX9kWnc6r9BqdyvvlKcPkhpa6O3unx8z4eI+/OWZ5f0Xo9Rn175zy2+YLHPk61PQOkp1Flq12pl6iw4yUcL+DHp18a75a61u96qqx116eFcu190ZSzOLXl4R97NuGmqjRPdNRr5d7bcV8zsb/pUV4UW8eVnJn9n6ebfPU/ELUWqfY4cJYaaafHj6n1X+n+3whGPrTfaopSa545Q9Ovh2jB6tbqLddtanTPTxs1jjZVY+OyElnufhfcmxz1UraqdRZ6sJWZcJNxUoNNcSXjnD8mwJdFUOCrjrb64KLjiCSzn3OWHSGni3L4q5t4Tk0s4Swl/GCenfw7ZcXQctRDbXRqbPUdV84Rl/yj9H/wCGVnT23bqdupVVOWk85Z3D2eOWZkrlf7AUG0QFAEBQBAUmQGQeD1Buuu0V1Veh0ytjjv1FjximGeZPn/CZju49aazb4QV/bG2zvnX2QUoTrjHPcpZ+r/ycdebMvDUza2ADU6/UvcLeaq6lxx3xw5P7Y/ydrU9ZdRVUq6EtA4rPfW633VYX+592Oft9P5J78r0rZwNYafrzfL66bIabTenPzOXypf35Oxd1tu9c1BaZyk5xh2+lhpyeFlZysv3wPfk6VscGsbevd2hqZ0U10ai6La9KuD7k1754PSr6t3NVOVtCU3jtgq03/wB4fA/Rk6VngPM2PcpbhplO6MY2J4fb48ZPUO2dTU5jFnCAoKICgCFAAEKAMV6o2TWa/Xw1Glj6lbo9KdfclnlvnPlcmO/6c1kPllt9ksLEU49yXH0+32NllOGvBNXnlubsnDTEeid2nrHqJURpflRrg+X74Z6cNj3uqlad0WSSfcpyjw/CacfdpeTagJf48v8Aq+ytU39K32Zqo0+ojVXLFM5KM5xh5wvovL8E1O279rN7s1lmivj/AER7rIwkrFHjPHKeDa2F7FwPzz6d2s9N07rfivXntzhGTlG30181kXw8S8p/XJ5+p6d3+vVd+i2+clTS6aLLrW5OPOG1nGct8m3MDA/PPp7Kx3ovbdTtu0VU6yMlcsuXdLueW8+f5b/sZCCnfOes4jFvNQFBUQFAEAGQAGRkAAMgAMjIADIyAAyMgAMjIADIyAAyAAAApAAAAAoIAKCACggAFIAKCACggABAAGAAAAAAACkAAFAAgyAAyAAAAA/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000000"/>
              </a:solidFill>
            </a:endParaRPr>
          </a:p>
        </p:txBody>
      </p:sp>
      <p:sp>
        <p:nvSpPr>
          <p:cNvPr id="9" name="Równoległobok 8"/>
          <p:cNvSpPr/>
          <p:nvPr/>
        </p:nvSpPr>
        <p:spPr bwMode="auto">
          <a:xfrm>
            <a:off x="5001" y="0"/>
            <a:ext cx="9144000" cy="448116"/>
          </a:xfrm>
          <a:prstGeom prst="parallelogram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 anchor="ctr">
            <a:sp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SzPct val="100000"/>
            </a:pPr>
            <a:r>
              <a:rPr lang="pl-PL" altLang="pl-PL" sz="16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SCHEMAT REALIZACJI USŁUGI W RAMACH DZIAŁANIA 2.3 RPO WO 2014-2020</a:t>
            </a:r>
            <a:endParaRPr lang="pl-PL" altLang="pl-PL" sz="16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000750" y="6657717"/>
            <a:ext cx="31432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pl-PL" altLang="pl-PL" sz="600" b="1" dirty="0">
                <a:solidFill>
                  <a:srgbClr val="000000"/>
                </a:solidFill>
              </a:rPr>
              <a:t>COPYRIGHT ©</a:t>
            </a:r>
            <a:r>
              <a:rPr lang="pl-PL" altLang="pl-PL" sz="600" b="1" dirty="0" smtClean="0">
                <a:solidFill>
                  <a:srgbClr val="000000"/>
                </a:solidFill>
              </a:rPr>
              <a:t>2017 </a:t>
            </a:r>
            <a:r>
              <a:rPr lang="pl-PL" altLang="pl-PL" sz="600" b="1" dirty="0">
                <a:solidFill>
                  <a:srgbClr val="000000"/>
                </a:solidFill>
              </a:rPr>
              <a:t>UMWO DPO – WSZELKIE PRAWA ZASTRZEŻONE</a:t>
            </a:r>
            <a:endParaRPr lang="pl-PL" altLang="pl-PL" sz="600" dirty="0">
              <a:solidFill>
                <a:srgbClr val="000000"/>
              </a:solidFill>
            </a:endParaRPr>
          </a:p>
        </p:txBody>
      </p:sp>
      <p:grpSp>
        <p:nvGrpSpPr>
          <p:cNvPr id="18" name="Grupa 17"/>
          <p:cNvGrpSpPr/>
          <p:nvPr/>
        </p:nvGrpSpPr>
        <p:grpSpPr>
          <a:xfrm>
            <a:off x="195749" y="818972"/>
            <a:ext cx="8855688" cy="5822794"/>
            <a:chOff x="0" y="0"/>
            <a:chExt cx="10049850" cy="6382700"/>
          </a:xfrm>
        </p:grpSpPr>
        <p:sp>
          <p:nvSpPr>
            <p:cNvPr id="19" name="Prostokąt 2"/>
            <p:cNvSpPr/>
            <p:nvPr/>
          </p:nvSpPr>
          <p:spPr>
            <a:xfrm>
              <a:off x="7649550" y="4258625"/>
              <a:ext cx="2400300" cy="2124075"/>
            </a:xfrm>
            <a:prstGeom prst="upArrow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pl-PL" sz="1400" b="1" dirty="0">
                  <a:solidFill>
                    <a:srgbClr val="4F81BD">
                      <a:lumMod val="50000"/>
                    </a:srgb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DOTACJA</a:t>
              </a:r>
              <a:endParaRPr lang="pl-PL" sz="1100" dirty="0">
                <a:solidFill>
                  <a:srgbClr val="4F81BD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</a:pPr>
              <a:r>
                <a:rPr lang="pl-PL" sz="1400" b="1" dirty="0">
                  <a:solidFill>
                    <a:srgbClr val="4F81BD">
                      <a:lumMod val="50000"/>
                    </a:srgb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PROMESA </a:t>
              </a:r>
              <a:endParaRPr lang="pl-PL" sz="1100" dirty="0">
                <a:solidFill>
                  <a:srgbClr val="4F81BD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Prostokąt 20"/>
            <p:cNvSpPr/>
            <p:nvPr/>
          </p:nvSpPr>
          <p:spPr>
            <a:xfrm>
              <a:off x="0" y="4019550"/>
              <a:ext cx="1933575" cy="7143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pl-PL" sz="2400" b="1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IOB</a:t>
              </a:r>
              <a:endParaRPr lang="pl-PL" sz="110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Łącznik prosty ze strzałką 21"/>
            <p:cNvCxnSpPr/>
            <p:nvPr/>
          </p:nvCxnSpPr>
          <p:spPr>
            <a:xfrm flipV="1">
              <a:off x="409575" y="2047875"/>
              <a:ext cx="2790825" cy="193357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Łącznik prosty ze strzałką 22"/>
            <p:cNvCxnSpPr/>
            <p:nvPr/>
          </p:nvCxnSpPr>
          <p:spPr>
            <a:xfrm>
              <a:off x="6629400" y="2000250"/>
              <a:ext cx="2533650" cy="202882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pole tekstowe 14"/>
            <p:cNvSpPr txBox="1"/>
            <p:nvPr/>
          </p:nvSpPr>
          <p:spPr>
            <a:xfrm rot="19507415">
              <a:off x="323850" y="2628900"/>
              <a:ext cx="2957830" cy="2698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pl-PL" sz="1000" b="1" dirty="0">
                  <a:solidFill>
                    <a:sysClr val="windowText" lastClr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ZGŁOSZENIE, WERYFIKACJA ZGŁOSZENIA</a:t>
              </a:r>
              <a:endParaRPr lang="pl-PL" sz="110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pole tekstowe 15"/>
            <p:cNvSpPr txBox="1"/>
            <p:nvPr/>
          </p:nvSpPr>
          <p:spPr>
            <a:xfrm rot="19508260">
              <a:off x="485775" y="2790825"/>
              <a:ext cx="3599815" cy="2698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pl-PL" sz="1000" b="1" dirty="0">
                  <a:solidFill>
                    <a:sysClr val="windowText" lastClr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UMOWA OPERATOR – IOB,  ROZLICZENIE PROMESY</a:t>
              </a:r>
              <a:endParaRPr lang="pl-PL" sz="110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pole tekstowe 16"/>
            <p:cNvSpPr txBox="1"/>
            <p:nvPr/>
          </p:nvSpPr>
          <p:spPr>
            <a:xfrm rot="2356890">
              <a:off x="6842869" y="2641736"/>
              <a:ext cx="2696194" cy="4538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pl-PL" sz="1000" b="1" dirty="0">
                  <a:solidFill>
                    <a:sysClr val="windowText" lastClr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ZGŁOSZENIE, WERYFIKACJA ZGŁOSZENIA, UMOWA OPERATOR – MSP </a:t>
              </a:r>
              <a:endParaRPr lang="pl-PL" sz="110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</a:pPr>
              <a:r>
                <a:rPr lang="pl-PL" sz="1100" dirty="0">
                  <a:solidFill>
                    <a:srgbClr val="4F81BD">
                      <a:lumMod val="50000"/>
                    </a:srgb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7" name="pole tekstowe 17"/>
            <p:cNvSpPr txBox="1"/>
            <p:nvPr/>
          </p:nvSpPr>
          <p:spPr>
            <a:xfrm rot="2306116">
              <a:off x="6279881" y="2946442"/>
              <a:ext cx="2411048" cy="7019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pl-PL" sz="1000" b="1" dirty="0">
                  <a:solidFill>
                    <a:sysClr val="windowText" lastClr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PRZYZNANIE DOTACJI, PRZYZNANIE </a:t>
              </a:r>
              <a:r>
                <a:rPr lang="pl-PL" sz="1000" b="1" dirty="0" smtClean="0">
                  <a:solidFill>
                    <a:sysClr val="windowText" lastClr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PROMESY,</a:t>
              </a:r>
              <a:r>
                <a:rPr lang="pl-PL" sz="1100" dirty="0">
                  <a:solidFill>
                    <a:sysClr val="windowText" lastClr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1000" b="1" dirty="0" smtClean="0">
                  <a:solidFill>
                    <a:sysClr val="windowText" lastClr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ROZLICZENIE </a:t>
              </a:r>
              <a:r>
                <a:rPr lang="pl-PL" sz="1000" b="1" dirty="0">
                  <a:solidFill>
                    <a:sysClr val="windowText" lastClr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DOTACJI</a:t>
              </a:r>
              <a:endParaRPr lang="pl-PL" sz="110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Strzałka w lewo i prawo 27"/>
            <p:cNvSpPr/>
            <p:nvPr/>
          </p:nvSpPr>
          <p:spPr>
            <a:xfrm>
              <a:off x="1943100" y="4333875"/>
              <a:ext cx="5943600" cy="124460"/>
            </a:xfrm>
            <a:prstGeom prst="leftRightArrow">
              <a:avLst>
                <a:gd name="adj1" fmla="val 50000"/>
                <a:gd name="adj2" fmla="val 14481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29" name="Prostokąt 28"/>
            <p:cNvSpPr/>
            <p:nvPr/>
          </p:nvSpPr>
          <p:spPr>
            <a:xfrm>
              <a:off x="762000" y="4457700"/>
              <a:ext cx="8014970" cy="56211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pl-PL" sz="1100" b="1" dirty="0">
                  <a:solidFill>
                    <a:sysClr val="windowText" lastClr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WYBÓR USŁUGI, WYKONANIE USŁUGI, ROZLICZENIE USŁUGI,</a:t>
              </a:r>
              <a:endParaRPr lang="pl-PL" sz="110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</a:pPr>
              <a:r>
                <a:rPr lang="pl-PL" sz="1100" b="1" dirty="0">
                  <a:solidFill>
                    <a:sysClr val="windowText" lastClr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OCENA JAKOŚCI USŁUGI</a:t>
              </a:r>
              <a:endParaRPr lang="pl-PL" sz="110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Prostokąt 29"/>
            <p:cNvSpPr/>
            <p:nvPr/>
          </p:nvSpPr>
          <p:spPr>
            <a:xfrm>
              <a:off x="2466977" y="0"/>
              <a:ext cx="5048248" cy="561975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pl-PL" sz="2200" b="1" dirty="0">
                  <a:solidFill>
                    <a:sysClr val="windowText" lastClr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IZRPO WO 2014-2020 </a:t>
              </a:r>
              <a:endParaRPr lang="pl-PL" sz="110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Prostokąt 30"/>
            <p:cNvSpPr/>
            <p:nvPr/>
          </p:nvSpPr>
          <p:spPr>
            <a:xfrm>
              <a:off x="7934325" y="4038600"/>
              <a:ext cx="1838325" cy="70485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pl-PL" sz="2400" b="1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MSP</a:t>
              </a:r>
              <a:endParaRPr lang="pl-PL" sz="110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Prostokąt 31"/>
            <p:cNvSpPr/>
            <p:nvPr/>
          </p:nvSpPr>
          <p:spPr>
            <a:xfrm>
              <a:off x="2466975" y="1419225"/>
              <a:ext cx="5048250" cy="4953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pl-PL" sz="2200" b="1" dirty="0">
                  <a:solidFill>
                    <a:schemeClr val="tx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OPERATOR SYSTEMU POPYTOWEGO</a:t>
              </a:r>
              <a:endParaRPr lang="pl-PL" sz="11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pole tekstowe 10"/>
            <p:cNvSpPr txBox="1"/>
            <p:nvPr/>
          </p:nvSpPr>
          <p:spPr>
            <a:xfrm>
              <a:off x="4972050" y="742949"/>
              <a:ext cx="3306917" cy="6191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pl-PL" sz="1100" b="1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WYBÓR OPERATORA W </a:t>
              </a:r>
              <a:r>
                <a:rPr lang="pl-PL" sz="11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KONKURSIE</a:t>
              </a:r>
            </a:p>
            <a:p>
              <a:pPr>
                <a:lnSpc>
                  <a:spcPct val="115000"/>
                </a:lnSpc>
              </a:pPr>
              <a:r>
                <a:rPr lang="pl-PL" sz="11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UMOWA Z OPERATOREM</a:t>
              </a:r>
              <a:endParaRPr lang="pl-PL" sz="1100" dirty="0">
                <a:solidFill>
                  <a:prstClr val="black">
                    <a:lumMod val="65000"/>
                    <a:lumOff val="35000"/>
                  </a:prstClr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Strzałka w górę i w dół 34"/>
            <p:cNvSpPr/>
            <p:nvPr/>
          </p:nvSpPr>
          <p:spPr>
            <a:xfrm>
              <a:off x="4557825" y="609600"/>
              <a:ext cx="366600" cy="752475"/>
            </a:xfrm>
            <a:prstGeom prst="upDownArrow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74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901" y="5133717"/>
            <a:ext cx="1524000" cy="15240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366713" y="618829"/>
            <a:ext cx="7949703" cy="116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pl-PL" b="1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DOTACJA – wsparcie finansowe: 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MSP dokonuje zapłaty, a następnie przekazuje do Operatora dokumenty potwierdzające poniesienie wydatku, na podstawie których uzyskuje refundację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l-PL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20891"/>
              </p:ext>
            </p:extLst>
          </p:nvPr>
        </p:nvGraphicFramePr>
        <p:xfrm>
          <a:off x="366712" y="1956756"/>
          <a:ext cx="7949704" cy="32942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2852"/>
                <a:gridCol w="4836852"/>
              </a:tblGrid>
              <a:tr h="1286808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pl-PL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ZAKRES </a:t>
                      </a:r>
                      <a:r>
                        <a:rPr lang="pl-PL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WSPARCIA</a:t>
                      </a:r>
                      <a:endParaRPr lang="pl-PL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prstClr val="black"/>
                          </a:solidFill>
                        </a:rPr>
                        <a:t>usługi podstawowe, standardowe </a:t>
                      </a:r>
                      <a:br>
                        <a:rPr lang="pl-PL" sz="1400" b="1" dirty="0" smtClean="0">
                          <a:solidFill>
                            <a:prstClr val="black"/>
                          </a:solidFill>
                        </a:rPr>
                      </a:br>
                      <a:r>
                        <a:rPr lang="pl-PL" sz="1400" b="0" dirty="0" smtClean="0">
                          <a:solidFill>
                            <a:prstClr val="black"/>
                          </a:solidFill>
                        </a:rPr>
                        <a:t>(np. doradztwo w zakresie własności intelektualnej i patentów, opracowanie strategii wejścia na rynki zewnętrzne, organizacja wyjścia na rynki zewnętrzne, usługi w zakresie wzornictwa przemysłowego, designu)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77524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  <a:tabLst>
                          <a:tab pos="466725" algn="l"/>
                        </a:tabLst>
                      </a:pPr>
                      <a:r>
                        <a:rPr lang="pl-PL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POZIOM DOFINANSOWANIA KOSZTÓW USŁUGI</a:t>
                      </a:r>
                      <a:endParaRPr lang="pl-PL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D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max. 70%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9879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pl-PL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KWOTA</a:t>
                      </a:r>
                      <a:r>
                        <a:rPr lang="pl-PL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DOTACJI </a:t>
                      </a:r>
                      <a:r>
                        <a:rPr lang="pl-PL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NA 1 MSP</a:t>
                      </a:r>
                      <a:endParaRPr lang="pl-PL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FD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0" dirty="0" smtClean="0">
                          <a:effectLst/>
                          <a:latin typeface="+mn-lt"/>
                        </a:rPr>
                        <a:t>max. 12 000 Euro</a:t>
                      </a:r>
                      <a:endParaRPr lang="pl-PL" sz="1400" b="1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000750" y="6657717"/>
            <a:ext cx="31432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pl-PL" altLang="pl-PL" sz="600" b="1" dirty="0">
                <a:solidFill>
                  <a:srgbClr val="000000"/>
                </a:solidFill>
              </a:rPr>
              <a:t>COPYRIGHT ©</a:t>
            </a:r>
            <a:r>
              <a:rPr lang="pl-PL" altLang="pl-PL" sz="600" b="1" dirty="0" smtClean="0">
                <a:solidFill>
                  <a:srgbClr val="000000"/>
                </a:solidFill>
              </a:rPr>
              <a:t>2016 </a:t>
            </a:r>
            <a:r>
              <a:rPr lang="pl-PL" altLang="pl-PL" sz="600" b="1" dirty="0">
                <a:solidFill>
                  <a:srgbClr val="000000"/>
                </a:solidFill>
              </a:rPr>
              <a:t>UMWO DPO – WSZELKIE PRAWA ZASTRZEŻONE</a:t>
            </a:r>
            <a:endParaRPr lang="pl-PL" altLang="pl-PL" sz="600" dirty="0">
              <a:solidFill>
                <a:srgbClr val="000000"/>
              </a:solidFill>
            </a:endParaRPr>
          </a:p>
        </p:txBody>
      </p:sp>
      <p:sp>
        <p:nvSpPr>
          <p:cNvPr id="7" name="Równoległobok 6"/>
          <p:cNvSpPr/>
          <p:nvPr/>
        </p:nvSpPr>
        <p:spPr bwMode="auto">
          <a:xfrm>
            <a:off x="-1" y="0"/>
            <a:ext cx="9144000" cy="448116"/>
          </a:xfrm>
          <a:prstGeom prst="parallelogram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 anchor="ctr">
            <a:sp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SzPct val="100000"/>
            </a:pPr>
            <a:r>
              <a:rPr lang="pl-PL" altLang="pl-PL" sz="16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ZASADY REALIZACJI USŁUGI W RAMACH DZIAŁANIA 2.3 RPO WO 2014-2020</a:t>
            </a:r>
            <a:endParaRPr lang="pl-PL" altLang="pl-PL" sz="16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66712" y="618829"/>
            <a:ext cx="8410575" cy="116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pl-PL" b="1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PROMESA – wsparcie niefinansowe: 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MSP wpłaca do IOB min. 30% kosztów usługi, co stanowi jego wkład własny oraz przekazuje IOB promesę, na podstawie której IOB rozlicza się z Operatorem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l-PL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802759"/>
              </p:ext>
            </p:extLst>
          </p:nvPr>
        </p:nvGraphicFramePr>
        <p:xfrm>
          <a:off x="366712" y="2350269"/>
          <a:ext cx="8165054" cy="34047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2164"/>
                <a:gridCol w="3742890"/>
              </a:tblGrid>
              <a:tr h="1006723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pl-PL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ZAKRES </a:t>
                      </a:r>
                      <a:r>
                        <a:rPr lang="pl-PL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WSPARCIA</a:t>
                      </a:r>
                      <a:endParaRPr lang="pl-PL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FDD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usługi</a:t>
                      </a:r>
                      <a:r>
                        <a:rPr lang="pl-PL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prorozwojowe, wysoko wyspecjalizowane 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</a:rPr>
                        <a:t>(np. opracowanie/aktualizacja strategii rozwoju przedsiębiorstwa, promocja i inkubacja innowacyjnej przedsiębiorczości, doradztwo technologiczne, usługi w zakresie analizy rynku)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  <a:tabLst>
                          <a:tab pos="466725" algn="l"/>
                        </a:tabLst>
                      </a:pPr>
                      <a:r>
                        <a:rPr lang="pl-PL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POZIOM DOFINANSOWANIA KOSZTÓW USŁUGI</a:t>
                      </a:r>
                      <a:endParaRPr lang="pl-PL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FD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pl-PL" sz="1400" dirty="0">
                          <a:effectLst/>
                        </a:rPr>
                        <a:t>max. </a:t>
                      </a:r>
                      <a:r>
                        <a:rPr lang="pl-PL" sz="1400" dirty="0" smtClean="0">
                          <a:effectLst/>
                        </a:rPr>
                        <a:t>70</a:t>
                      </a:r>
                      <a:r>
                        <a:rPr lang="pl-PL" sz="1400" dirty="0">
                          <a:effectLst/>
                        </a:rPr>
                        <a:t>%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29852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pl-PL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WARTOŚĆ</a:t>
                      </a:r>
                      <a:r>
                        <a:rPr lang="pl-PL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PROMES </a:t>
                      </a:r>
                      <a:r>
                        <a:rPr lang="pl-PL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NA 1 MSP</a:t>
                      </a:r>
                      <a:endParaRPr lang="pl-PL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FD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0" dirty="0" smtClean="0">
                          <a:effectLst/>
                          <a:latin typeface="+mn-lt"/>
                        </a:rPr>
                        <a:t>max. 37 000 Euro</a:t>
                      </a:r>
                      <a:endParaRPr lang="pl-PL" sz="1400" b="1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000750" y="6657717"/>
            <a:ext cx="31432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pl-PL" altLang="pl-PL" sz="600" b="1" dirty="0">
                <a:solidFill>
                  <a:srgbClr val="000000"/>
                </a:solidFill>
              </a:rPr>
              <a:t>COPYRIGHT ©</a:t>
            </a:r>
            <a:r>
              <a:rPr lang="pl-PL" altLang="pl-PL" sz="600" b="1" dirty="0" smtClean="0">
                <a:solidFill>
                  <a:srgbClr val="000000"/>
                </a:solidFill>
              </a:rPr>
              <a:t>2016 </a:t>
            </a:r>
            <a:r>
              <a:rPr lang="pl-PL" altLang="pl-PL" sz="600" b="1" dirty="0">
                <a:solidFill>
                  <a:srgbClr val="000000"/>
                </a:solidFill>
              </a:rPr>
              <a:t>UMWO DPO – WSZELKIE PRAWA ZASTRZEŻONE</a:t>
            </a:r>
            <a:endParaRPr lang="pl-PL" altLang="pl-PL" sz="600" dirty="0">
              <a:solidFill>
                <a:srgbClr val="000000"/>
              </a:solidFill>
            </a:endParaRPr>
          </a:p>
        </p:txBody>
      </p:sp>
      <p:sp>
        <p:nvSpPr>
          <p:cNvPr id="7" name="Równoległobok 6"/>
          <p:cNvSpPr/>
          <p:nvPr/>
        </p:nvSpPr>
        <p:spPr bwMode="auto">
          <a:xfrm>
            <a:off x="-1" y="0"/>
            <a:ext cx="9144000" cy="448116"/>
          </a:xfrm>
          <a:prstGeom prst="parallelogram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 anchor="ctr">
            <a:sp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SzPct val="100000"/>
            </a:pPr>
            <a:r>
              <a:rPr lang="pl-PL" altLang="pl-PL" sz="16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ZASADY REALIZACJI USŁUGI W RAMACH DZIAŁANIA 2.3 RPO WO 2014-2020</a:t>
            </a:r>
            <a:endParaRPr lang="pl-PL" altLang="pl-PL" sz="16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0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251520" y="692696"/>
            <a:ext cx="5256584" cy="864096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b="1" dirty="0" smtClean="0">
                <a:solidFill>
                  <a:schemeClr val="bg1"/>
                </a:solidFill>
              </a:rPr>
              <a:t>Działanie 7.5 - </a:t>
            </a:r>
            <a:r>
              <a:rPr lang="pl-PL" b="1" i="1" dirty="0" smtClean="0">
                <a:solidFill>
                  <a:schemeClr val="bg1"/>
                </a:solidFill>
              </a:rPr>
              <a:t>Szkolenia, doradztwo dla przedsiębiorców i pracowników przedsiębiorstw oraz adaptacyjność przedsiębiorstw</a:t>
            </a:r>
            <a:endParaRPr lang="pl-PL" b="1" i="1" dirty="0">
              <a:solidFill>
                <a:schemeClr val="bg1"/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5724128" y="702248"/>
            <a:ext cx="2520280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Alokacja:</a:t>
            </a:r>
          </a:p>
          <a:p>
            <a:pPr algn="ctr"/>
            <a:r>
              <a:rPr lang="pl-PL" b="1" dirty="0" smtClean="0"/>
              <a:t>6 500 000 mln euro</a:t>
            </a:r>
            <a:endParaRPr lang="pl-PL" b="1" dirty="0"/>
          </a:p>
        </p:txBody>
      </p:sp>
      <p:sp>
        <p:nvSpPr>
          <p:cNvPr id="12" name="Prostokąt zaokrąglony 11"/>
          <p:cNvSpPr/>
          <p:nvPr/>
        </p:nvSpPr>
        <p:spPr>
          <a:xfrm>
            <a:off x="3396887" y="2778628"/>
            <a:ext cx="4069628" cy="11186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pl-PL" sz="1600" dirty="0" smtClean="0">
                <a:solidFill>
                  <a:prstClr val="black"/>
                </a:solidFill>
              </a:rPr>
              <a:t>Wszystkie podmioty – z wyłączeniem osób fizycznych (nie dotyczy osób prowadzących działalność gospodarczą lub oświatową na podst. odrębnych przepisów)</a:t>
            </a:r>
            <a:endParaRPr lang="pl-PL" sz="1600" dirty="0">
              <a:solidFill>
                <a:prstClr val="black"/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3396887" y="4079056"/>
            <a:ext cx="4069629" cy="6439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MSP</a:t>
            </a:r>
            <a:endParaRPr lang="pl-PL" dirty="0"/>
          </a:p>
        </p:txBody>
      </p:sp>
      <p:sp>
        <p:nvSpPr>
          <p:cNvPr id="16" name="Prostokąt zaokrąglony 15"/>
          <p:cNvSpPr/>
          <p:nvPr/>
        </p:nvSpPr>
        <p:spPr>
          <a:xfrm>
            <a:off x="3415207" y="5027435"/>
            <a:ext cx="4069629" cy="11223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dirty="0" smtClean="0"/>
              <a:t>Konkurs organizowany przez IZ RPO WO.</a:t>
            </a:r>
          </a:p>
          <a:p>
            <a:r>
              <a:rPr lang="pl-PL" dirty="0" smtClean="0"/>
              <a:t>Planowany termin naboru: </a:t>
            </a:r>
            <a:endParaRPr lang="pl-PL" dirty="0"/>
          </a:p>
          <a:p>
            <a:r>
              <a:rPr lang="pl-PL" b="1" smtClean="0"/>
              <a:t>II kwartał </a:t>
            </a:r>
            <a:r>
              <a:rPr lang="pl-PL" b="1" dirty="0" smtClean="0"/>
              <a:t>2017 r.</a:t>
            </a:r>
            <a:endParaRPr lang="pl-PL" b="1" dirty="0"/>
          </a:p>
        </p:txBody>
      </p:sp>
      <p:sp>
        <p:nvSpPr>
          <p:cNvPr id="17" name="Równoległobok 16"/>
          <p:cNvSpPr/>
          <p:nvPr/>
        </p:nvSpPr>
        <p:spPr bwMode="auto">
          <a:xfrm>
            <a:off x="-5476" y="-23327"/>
            <a:ext cx="9144000" cy="404039"/>
          </a:xfrm>
          <a:prstGeom prst="parallelogram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rIns="0" anchor="ctr">
            <a:spAutoFit/>
          </a:bodyPr>
          <a:lstStyle/>
          <a:p>
            <a:pPr marL="514350" indent="-514350" algn="ctr">
              <a:buClr>
                <a:srgbClr val="FF9900"/>
              </a:buClr>
              <a:defRPr/>
            </a:pPr>
            <a:r>
              <a:rPr lang="pl-P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PODSTAWOWE INFORMACJE DOTYCZĄCE DZIAŁANIA 7.5 RPO WO 2014-2020</a:t>
            </a:r>
            <a:endParaRPr lang="pl-P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217783" y="1975711"/>
            <a:ext cx="2319380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Typ projektu</a:t>
            </a:r>
            <a:endParaRPr lang="pl-PL" dirty="0"/>
          </a:p>
        </p:txBody>
      </p:sp>
      <p:sp>
        <p:nvSpPr>
          <p:cNvPr id="20" name="Prostokąt 19"/>
          <p:cNvSpPr/>
          <p:nvPr/>
        </p:nvSpPr>
        <p:spPr>
          <a:xfrm>
            <a:off x="217783" y="3008486"/>
            <a:ext cx="2292135" cy="57606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Beneficjent (Operator)</a:t>
            </a:r>
            <a:endParaRPr lang="pl-PL" dirty="0"/>
          </a:p>
        </p:txBody>
      </p:sp>
      <p:sp>
        <p:nvSpPr>
          <p:cNvPr id="21" name="Prostokąt 20"/>
          <p:cNvSpPr/>
          <p:nvPr/>
        </p:nvSpPr>
        <p:spPr>
          <a:xfrm>
            <a:off x="217782" y="4079056"/>
            <a:ext cx="2292136" cy="576064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Grupa docelowa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191756" y="5169604"/>
            <a:ext cx="2318162" cy="5760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Wybór operatora</a:t>
            </a:r>
            <a:endParaRPr lang="pl-PL" dirty="0"/>
          </a:p>
        </p:txBody>
      </p:sp>
      <p:sp>
        <p:nvSpPr>
          <p:cNvPr id="23" name="Strzałka w prawo 22"/>
          <p:cNvSpPr/>
          <p:nvPr/>
        </p:nvSpPr>
        <p:spPr>
          <a:xfrm>
            <a:off x="2626769" y="2155207"/>
            <a:ext cx="699377" cy="259677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 w prawo 23"/>
          <p:cNvSpPr/>
          <p:nvPr/>
        </p:nvSpPr>
        <p:spPr>
          <a:xfrm>
            <a:off x="2643319" y="3179797"/>
            <a:ext cx="699377" cy="259677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trzałka w prawo 24"/>
          <p:cNvSpPr/>
          <p:nvPr/>
        </p:nvSpPr>
        <p:spPr>
          <a:xfrm>
            <a:off x="2626769" y="4251754"/>
            <a:ext cx="699377" cy="259677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trzałka w prawo 25"/>
          <p:cNvSpPr/>
          <p:nvPr/>
        </p:nvSpPr>
        <p:spPr>
          <a:xfrm>
            <a:off x="2626768" y="5327796"/>
            <a:ext cx="699377" cy="259677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zaokrąglony 26"/>
          <p:cNvSpPr/>
          <p:nvPr/>
        </p:nvSpPr>
        <p:spPr>
          <a:xfrm>
            <a:off x="3422244" y="2008359"/>
            <a:ext cx="4069629" cy="6439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U</a:t>
            </a:r>
            <a:r>
              <a:rPr lang="pl-PL" dirty="0" smtClean="0"/>
              <a:t>sługi </a:t>
            </a:r>
            <a:r>
              <a:rPr lang="pl-PL" dirty="0"/>
              <a:t>rozwojowe dla MSP i ich pracowników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98" y="3897246"/>
            <a:ext cx="1517315" cy="2452227"/>
          </a:xfrm>
          <a:prstGeom prst="rect">
            <a:avLst/>
          </a:prstGeom>
        </p:spPr>
      </p:pic>
      <p:sp>
        <p:nvSpPr>
          <p:cNvPr id="29" name="Elipsa 28"/>
          <p:cNvSpPr/>
          <p:nvPr/>
        </p:nvSpPr>
        <p:spPr>
          <a:xfrm>
            <a:off x="7313685" y="515975"/>
            <a:ext cx="1748523" cy="548989"/>
          </a:xfrm>
          <a:prstGeom prst="ellipse">
            <a:avLst/>
          </a:prstGeom>
          <a:solidFill>
            <a:srgbClr val="FF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b="1" dirty="0">
                <a:solidFill>
                  <a:schemeClr val="tx1"/>
                </a:solidFill>
              </a:rPr>
              <a:t>s</a:t>
            </a:r>
            <a:r>
              <a:rPr lang="pl-PL" sz="1400" b="1" dirty="0" smtClean="0">
                <a:solidFill>
                  <a:schemeClr val="tx1"/>
                </a:solidFill>
              </a:rPr>
              <a:t>ystem popytowy</a:t>
            </a:r>
            <a:endParaRPr lang="pl-P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7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000750" y="6657717"/>
            <a:ext cx="31432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pl-PL" altLang="pl-PL" sz="600" b="1" dirty="0">
                <a:solidFill>
                  <a:srgbClr val="000000"/>
                </a:solidFill>
              </a:rPr>
              <a:t>COPYRIGHT ©</a:t>
            </a:r>
            <a:r>
              <a:rPr lang="pl-PL" altLang="pl-PL" sz="600" b="1" dirty="0" smtClean="0">
                <a:solidFill>
                  <a:srgbClr val="000000"/>
                </a:solidFill>
              </a:rPr>
              <a:t>2016 </a:t>
            </a:r>
            <a:r>
              <a:rPr lang="pl-PL" altLang="pl-PL" sz="600" b="1" dirty="0">
                <a:solidFill>
                  <a:srgbClr val="000000"/>
                </a:solidFill>
              </a:rPr>
              <a:t>UMWO DPO – WSZELKIE PRAWA ZASTRZEŻONE</a:t>
            </a:r>
            <a:endParaRPr lang="pl-PL" altLang="pl-PL" sz="600" dirty="0">
              <a:solidFill>
                <a:srgbClr val="000000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506"/>
            <a:ext cx="8952673" cy="6221211"/>
          </a:xfrm>
          <a:prstGeom prst="rect">
            <a:avLst/>
          </a:prstGeom>
        </p:spPr>
      </p:pic>
      <p:sp>
        <p:nvSpPr>
          <p:cNvPr id="8" name="Równoległobok 7"/>
          <p:cNvSpPr/>
          <p:nvPr/>
        </p:nvSpPr>
        <p:spPr bwMode="auto">
          <a:xfrm>
            <a:off x="5001" y="0"/>
            <a:ext cx="9144000" cy="448116"/>
          </a:xfrm>
          <a:prstGeom prst="parallelogram">
            <a:avLst>
              <a:gd name="adj" fmla="val 0"/>
            </a:avLst>
          </a:prstGeom>
          <a:solidFill>
            <a:srgbClr val="4F81BD">
              <a:lumMod val="75000"/>
            </a:srgb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rIns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pl-PL" altLang="pl-PL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SCHEMAT REALIZACJI USŁUGI W RAMACH DZIAŁANIA 7.5 RPO WO 2014-2020</a:t>
            </a:r>
          </a:p>
        </p:txBody>
      </p:sp>
    </p:spTree>
    <p:extLst>
      <p:ext uri="{BB962C8B-B14F-4D97-AF65-F5344CB8AC3E}">
        <p14:creationId xmlns:p14="http://schemas.microsoft.com/office/powerpoint/2010/main" val="67312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66713" y="565901"/>
            <a:ext cx="8155926" cy="116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pl-PL" b="1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REFUNDACJI: 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Przedsiębiorca płaci ze środków własnych za wykonanie usługi rozwojowej, </a:t>
            </a:r>
            <a:br>
              <a:rPr lang="pl-P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następnie otrzymuje refundację części poniesionych kosztów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l-PL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000750" y="6657717"/>
            <a:ext cx="31432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pl-PL" altLang="pl-PL" sz="600" b="1" dirty="0">
                <a:solidFill>
                  <a:srgbClr val="000000"/>
                </a:solidFill>
              </a:rPr>
              <a:t>COPYRIGHT ©</a:t>
            </a:r>
            <a:r>
              <a:rPr lang="pl-PL" altLang="pl-PL" sz="600" b="1" dirty="0" smtClean="0">
                <a:solidFill>
                  <a:srgbClr val="000000"/>
                </a:solidFill>
              </a:rPr>
              <a:t>2016 </a:t>
            </a:r>
            <a:r>
              <a:rPr lang="pl-PL" altLang="pl-PL" sz="600" b="1" dirty="0">
                <a:solidFill>
                  <a:srgbClr val="000000"/>
                </a:solidFill>
              </a:rPr>
              <a:t>UMWO DPO – WSZELKIE PRAWA ZASTRZEŻONE</a:t>
            </a:r>
            <a:endParaRPr lang="pl-PL" altLang="pl-PL" sz="600" dirty="0">
              <a:solidFill>
                <a:srgbClr val="000000"/>
              </a:solidFill>
            </a:endParaRPr>
          </a:p>
        </p:txBody>
      </p:sp>
      <p:sp>
        <p:nvSpPr>
          <p:cNvPr id="7" name="Równoległobok 6"/>
          <p:cNvSpPr/>
          <p:nvPr/>
        </p:nvSpPr>
        <p:spPr bwMode="auto">
          <a:xfrm>
            <a:off x="-1" y="0"/>
            <a:ext cx="9144000" cy="448116"/>
          </a:xfrm>
          <a:prstGeom prst="parallelogram">
            <a:avLst>
              <a:gd name="adj" fmla="val 0"/>
            </a:avLst>
          </a:prstGeom>
          <a:solidFill>
            <a:srgbClr val="4F81BD">
              <a:lumMod val="75000"/>
            </a:srgb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rIns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pl-PL" altLang="pl-PL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ZASADY REALIZACJI USŁUGI W RAMACH DZIAŁANIA 7.5 RPO WO 2014-2020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051915"/>
              </p:ext>
            </p:extLst>
          </p:nvPr>
        </p:nvGraphicFramePr>
        <p:xfrm>
          <a:off x="338518" y="1841367"/>
          <a:ext cx="8193922" cy="46215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9800"/>
                <a:gridCol w="3834122"/>
              </a:tblGrid>
              <a:tr h="22037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effectLst/>
                          <a:latin typeface="+mn-lt"/>
                          <a:ea typeface="+mn-ea"/>
                        </a:rPr>
                        <a:t>PODSTAWOWE</a:t>
                      </a:r>
                      <a:r>
                        <a:rPr lang="pl-PL" sz="1400" baseline="0" dirty="0" smtClean="0">
                          <a:effectLst/>
                          <a:latin typeface="+mn-lt"/>
                          <a:ea typeface="+mn-ea"/>
                        </a:rPr>
                        <a:t> WARUNKI UDZIELANIA WSPARCIA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30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</a:rPr>
                        <a:t>wsparcie skierowane do MSP działających </a:t>
                      </a:r>
                      <a:br>
                        <a:rPr lang="pl-PL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400" b="0" dirty="0" smtClean="0">
                          <a:solidFill>
                            <a:schemeClr val="tx1"/>
                          </a:solidFill>
                        </a:rPr>
                        <a:t>w obszarze </a:t>
                      </a:r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specjalizacji regionalnych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</a:rPr>
                        <a:t>brak możliwości wsparcia w obszarze TIK/ języków obcych.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</a:rPr>
                        <a:t>ukierunkowanie</a:t>
                      </a:r>
                      <a:r>
                        <a:rPr lang="pl-PL" sz="1400" b="0" baseline="0" dirty="0" smtClean="0">
                          <a:solidFill>
                            <a:schemeClr val="tx1"/>
                          </a:solidFill>
                        </a:rPr>
                        <a:t> wsparcia na: </a:t>
                      </a:r>
                      <a:r>
                        <a:rPr lang="pl-PL" sz="1400" b="1" baseline="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racowników powyżej 50. roku życia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pl-PL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400" b="1" baseline="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racowników </a:t>
                      </a:r>
                      <a:br>
                        <a:rPr lang="pl-PL" sz="14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o niskich kwalifikacjach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pl-PL" sz="1400" b="0" baseline="0" dirty="0" smtClean="0">
                          <a:solidFill>
                            <a:schemeClr val="tx1"/>
                          </a:solidFill>
                        </a:rPr>
                        <a:t> p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</a:rPr>
                        <a:t>rzedsiębiorcach, którzy uzyskali wsparcie w postaci analizy potrzeb rozwojowych lub planów rozwoju </a:t>
                      </a:r>
                      <a:br>
                        <a:rPr lang="pl-PL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400" b="0" dirty="0" smtClean="0">
                          <a:solidFill>
                            <a:schemeClr val="tx1"/>
                          </a:solidFill>
                        </a:rPr>
                        <a:t>w ramach działania 2.2 PO WER</a:t>
                      </a:r>
                      <a:endParaRPr lang="pl-PL" sz="1400" b="0" dirty="0" smtClean="0"/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10954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  <a:tabLst>
                          <a:tab pos="466725" algn="l"/>
                        </a:tabLst>
                      </a:pPr>
                      <a:r>
                        <a:rPr lang="pl-PL" sz="1400" dirty="0" smtClean="0">
                          <a:effectLst/>
                        </a:rPr>
                        <a:t>POZIOM DOFINANSOWANIA KOSZTÓW USŁUGI ROZWOJOWEJ 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pl-PL" sz="1400" dirty="0">
                          <a:effectLst/>
                        </a:rPr>
                        <a:t>max. 80%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252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POZIOM DOFINANSOWANIA KOSZTÓW  USŁUG ROZWOJOWYCH NA 1 MSP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Mikroprzedsiębiorstwa – max. 12 000,00 PLN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Małe przedsiębiorstwa – max. 24 000,00 PLN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Średnie przedsiębiorstwa – max. 48 000,00 PLN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l-PL" sz="1400" dirty="0" smtClean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effectLst/>
                          <a:latin typeface="+mn-lt"/>
                        </a:rPr>
                        <a:t>Jednocześnie</a:t>
                      </a:r>
                      <a:r>
                        <a:rPr lang="pl-PL" sz="1400" b="1" baseline="0" dirty="0" smtClean="0">
                          <a:effectLst/>
                          <a:latin typeface="+mn-lt"/>
                        </a:rPr>
                        <a:t> w ramach danego przedsiębiorstwa średni poziom dofinansowania na 1 osobę (przedsiębiorcę, pracownika) wynosi </a:t>
                      </a:r>
                      <a:br>
                        <a:rPr lang="pl-PL" sz="1400" b="1" baseline="0" dirty="0" smtClean="0">
                          <a:effectLst/>
                          <a:latin typeface="+mn-lt"/>
                        </a:rPr>
                      </a:br>
                      <a:r>
                        <a:rPr lang="pl-PL" sz="1400" b="1" baseline="0" dirty="0" smtClean="0">
                          <a:effectLst/>
                          <a:latin typeface="+mn-lt"/>
                        </a:rPr>
                        <a:t>max. 4 000,00 PLN</a:t>
                      </a:r>
                      <a:endParaRPr lang="pl-PL" sz="1400" b="1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62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691</Words>
  <Application>Microsoft Office PowerPoint</Application>
  <PresentationFormat>Pokaz na ekranie (4:3)</PresentationFormat>
  <Paragraphs>131</Paragraphs>
  <Slides>12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Calibri</vt:lpstr>
      <vt:lpstr>Times New Roman</vt:lpstr>
      <vt:lpstr>Calibri Light</vt:lpstr>
      <vt:lpstr>Arial</vt:lpstr>
      <vt:lpstr>Motyw pakietu Office</vt:lpstr>
      <vt:lpstr>1_Motyw pakietu Office</vt:lpstr>
      <vt:lpstr>2_Motyw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Maja Michniewicz</dc:creator>
  <cp:lastModifiedBy>Katarzyna Kownacka</cp:lastModifiedBy>
  <cp:revision>117</cp:revision>
  <cp:lastPrinted>2017-02-01T06:52:45Z</cp:lastPrinted>
  <dcterms:created xsi:type="dcterms:W3CDTF">2014-09-02T06:09:40Z</dcterms:created>
  <dcterms:modified xsi:type="dcterms:W3CDTF">2017-02-17T07:15:45Z</dcterms:modified>
</cp:coreProperties>
</file>