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324" r:id="rId3"/>
    <p:sldId id="356" r:id="rId4"/>
    <p:sldId id="357" r:id="rId5"/>
    <p:sldId id="358" r:id="rId6"/>
    <p:sldId id="359" r:id="rId7"/>
    <p:sldId id="360" r:id="rId8"/>
    <p:sldId id="361" r:id="rId9"/>
    <p:sldId id="325" r:id="rId10"/>
    <p:sldId id="327" r:id="rId11"/>
    <p:sldId id="345" r:id="rId12"/>
    <p:sldId id="333" r:id="rId13"/>
    <p:sldId id="346" r:id="rId14"/>
    <p:sldId id="353" r:id="rId15"/>
    <p:sldId id="355" r:id="rId16"/>
    <p:sldId id="354" r:id="rId17"/>
    <p:sldId id="347" r:id="rId18"/>
    <p:sldId id="342" r:id="rId19"/>
    <p:sldId id="29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00CC66"/>
    <a:srgbClr val="938988"/>
    <a:srgbClr val="D70A28"/>
    <a:srgbClr val="FFB19F"/>
    <a:srgbClr val="B61929"/>
    <a:srgbClr val="002A5C"/>
    <a:srgbClr val="C79E73"/>
    <a:srgbClr val="24A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405E1-A684-43FA-97D8-F8F4A3CBE809}" type="doc">
      <dgm:prSet loTypeId="urn:microsoft.com/office/officeart/2005/8/layout/StepDownProcess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D1194FC6-2543-441A-82EA-982B1DD34CAC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dirty="0"/>
            <a:t>NCBR</a:t>
          </a:r>
        </a:p>
      </dgm:t>
    </dgm:pt>
    <dgm:pt modelId="{A2A19FF9-F051-4547-85D4-A0E6134AD998}" type="parTrans" cxnId="{A340D8CC-9F74-4E7C-AB3A-7B7C45AD5E22}">
      <dgm:prSet/>
      <dgm:spPr/>
      <dgm:t>
        <a:bodyPr/>
        <a:lstStyle/>
        <a:p>
          <a:endParaRPr lang="pl-PL"/>
        </a:p>
      </dgm:t>
    </dgm:pt>
    <dgm:pt modelId="{64A3B293-6AB1-442E-B33E-490DC073D26B}" type="sibTrans" cxnId="{A340D8CC-9F74-4E7C-AB3A-7B7C45AD5E22}">
      <dgm:prSet/>
      <dgm:spPr/>
      <dgm:t>
        <a:bodyPr/>
        <a:lstStyle/>
        <a:p>
          <a:endParaRPr lang="pl-PL"/>
        </a:p>
      </dgm:t>
    </dgm:pt>
    <dgm:pt modelId="{484C7643-0834-4E36-88FA-30157F0C5AEB}">
      <dgm:prSet phldrT="[Tekst]" custT="1"/>
      <dgm:spPr/>
      <dgm:t>
        <a:bodyPr/>
        <a:lstStyle/>
        <a:p>
          <a:r>
            <a:rPr lang="pl-PL" sz="1200" dirty="0"/>
            <a:t>Ocena formalna</a:t>
          </a:r>
        </a:p>
      </dgm:t>
    </dgm:pt>
    <dgm:pt modelId="{7580CC9B-1BCC-43E0-A309-A7BA6BB51FCB}" type="parTrans" cxnId="{B04A8F05-2413-43E0-92C7-B013F51C705E}">
      <dgm:prSet/>
      <dgm:spPr/>
      <dgm:t>
        <a:bodyPr/>
        <a:lstStyle/>
        <a:p>
          <a:endParaRPr lang="pl-PL"/>
        </a:p>
      </dgm:t>
    </dgm:pt>
    <dgm:pt modelId="{B387AD21-CAE5-4CDB-8297-4DD89F448FE2}" type="sibTrans" cxnId="{B04A8F05-2413-43E0-92C7-B013F51C705E}">
      <dgm:prSet/>
      <dgm:spPr/>
      <dgm:t>
        <a:bodyPr/>
        <a:lstStyle/>
        <a:p>
          <a:endParaRPr lang="pl-PL"/>
        </a:p>
      </dgm:t>
    </dgm:pt>
    <dgm:pt modelId="{C9319DAD-6FCB-4344-8D5D-A4C5DA4A5C4D}">
      <dgm:prSet phldrT="[Tekst]"/>
      <dgm:spPr/>
      <dgm:t>
        <a:bodyPr/>
        <a:lstStyle/>
        <a:p>
          <a:r>
            <a:rPr lang="pl-PL" dirty="0"/>
            <a:t>Eksperci	</a:t>
          </a:r>
        </a:p>
      </dgm:t>
    </dgm:pt>
    <dgm:pt modelId="{286AA01D-C66E-45B0-8B32-D347BD379D63}" type="parTrans" cxnId="{10DB754D-4184-494C-89E4-3BDB6523DD09}">
      <dgm:prSet/>
      <dgm:spPr/>
      <dgm:t>
        <a:bodyPr/>
        <a:lstStyle/>
        <a:p>
          <a:endParaRPr lang="pl-PL"/>
        </a:p>
      </dgm:t>
    </dgm:pt>
    <dgm:pt modelId="{C095EEFE-144C-4707-9408-225627779ED1}" type="sibTrans" cxnId="{10DB754D-4184-494C-89E4-3BDB6523DD09}">
      <dgm:prSet/>
      <dgm:spPr/>
      <dgm:t>
        <a:bodyPr/>
        <a:lstStyle/>
        <a:p>
          <a:endParaRPr lang="pl-PL"/>
        </a:p>
      </dgm:t>
    </dgm:pt>
    <dgm:pt modelId="{77E3821D-5DA9-4D95-B64D-AC501C52077C}">
      <dgm:prSet phldrT="[Tekst]"/>
      <dgm:spPr/>
      <dgm:t>
        <a:bodyPr/>
        <a:lstStyle/>
        <a:p>
          <a:r>
            <a:rPr lang="pl-PL" dirty="0"/>
            <a:t>Ocena merytoryczna</a:t>
          </a:r>
        </a:p>
      </dgm:t>
    </dgm:pt>
    <dgm:pt modelId="{9CD4697C-F7F8-4FEE-8512-5B1C5DB785D8}" type="parTrans" cxnId="{627A1EDB-97EE-492F-AF8A-1084DE690455}">
      <dgm:prSet/>
      <dgm:spPr/>
      <dgm:t>
        <a:bodyPr/>
        <a:lstStyle/>
        <a:p>
          <a:endParaRPr lang="pl-PL"/>
        </a:p>
      </dgm:t>
    </dgm:pt>
    <dgm:pt modelId="{0476583A-C390-4B9C-A3F1-34896B9C718C}" type="sibTrans" cxnId="{627A1EDB-97EE-492F-AF8A-1084DE690455}">
      <dgm:prSet/>
      <dgm:spPr/>
      <dgm:t>
        <a:bodyPr/>
        <a:lstStyle/>
        <a:p>
          <a:endParaRPr lang="pl-PL"/>
        </a:p>
      </dgm:t>
    </dgm:pt>
    <dgm:pt modelId="{5CFDCF2B-9004-49E9-BEC3-B9303036B49E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/>
            <a:t>NCBR</a:t>
          </a:r>
        </a:p>
      </dgm:t>
    </dgm:pt>
    <dgm:pt modelId="{41972435-D024-4A6B-8EDC-08886C1F91C8}" type="parTrans" cxnId="{79C744E7-539E-4157-917B-D48CE8ECF84E}">
      <dgm:prSet/>
      <dgm:spPr/>
      <dgm:t>
        <a:bodyPr/>
        <a:lstStyle/>
        <a:p>
          <a:endParaRPr lang="pl-PL"/>
        </a:p>
      </dgm:t>
    </dgm:pt>
    <dgm:pt modelId="{07A0D28D-8264-48F2-BC72-C707587A9CBD}" type="sibTrans" cxnId="{79C744E7-539E-4157-917B-D48CE8ECF84E}">
      <dgm:prSet/>
      <dgm:spPr/>
      <dgm:t>
        <a:bodyPr/>
        <a:lstStyle/>
        <a:p>
          <a:endParaRPr lang="pl-PL"/>
        </a:p>
      </dgm:t>
    </dgm:pt>
    <dgm:pt modelId="{55545D15-9936-4BDF-A0AF-8874BCDA62A4}">
      <dgm:prSet phldrT="[Tekst]"/>
      <dgm:spPr>
        <a:solidFill>
          <a:schemeClr val="bg1"/>
        </a:solidFill>
      </dgm:spPr>
      <dgm:t>
        <a:bodyPr/>
        <a:lstStyle/>
        <a:p>
          <a:r>
            <a:rPr lang="pl-PL"/>
            <a:t>Lista rankingowa</a:t>
          </a:r>
        </a:p>
      </dgm:t>
    </dgm:pt>
    <dgm:pt modelId="{DD7B08BD-9A1F-40B4-9BC0-A6D7FE676693}" type="parTrans" cxnId="{CED0D341-7D53-4828-8CDB-8F1ED48054EE}">
      <dgm:prSet/>
      <dgm:spPr/>
      <dgm:t>
        <a:bodyPr/>
        <a:lstStyle/>
        <a:p>
          <a:endParaRPr lang="pl-PL"/>
        </a:p>
      </dgm:t>
    </dgm:pt>
    <dgm:pt modelId="{DE00A8E7-C1DB-458C-96D7-07B2EE30F02B}" type="sibTrans" cxnId="{CED0D341-7D53-4828-8CDB-8F1ED48054EE}">
      <dgm:prSet/>
      <dgm:spPr/>
      <dgm:t>
        <a:bodyPr/>
        <a:lstStyle/>
        <a:p>
          <a:endParaRPr lang="pl-PL"/>
        </a:p>
      </dgm:t>
    </dgm:pt>
    <dgm:pt modelId="{AC8E9BF7-FBD1-4FDF-9CD8-7434EF607D8A}" type="pres">
      <dgm:prSet presAssocID="{623405E1-A684-43FA-97D8-F8F4A3CBE80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A88E0175-AC1C-474A-A1B7-906A2B7991DC}" type="pres">
      <dgm:prSet presAssocID="{D1194FC6-2543-441A-82EA-982B1DD34CAC}" presName="composite" presStyleCnt="0"/>
      <dgm:spPr/>
    </dgm:pt>
    <dgm:pt modelId="{FD804B6F-AF0C-40B7-84D6-330DDA8C87B3}" type="pres">
      <dgm:prSet presAssocID="{D1194FC6-2543-441A-82EA-982B1DD34CAC}" presName="bentUpArrow1" presStyleLbl="alignImgPlace1" presStyleIdx="0" presStyleCnt="2"/>
      <dgm:spPr>
        <a:solidFill>
          <a:schemeClr val="accent3">
            <a:lumMod val="20000"/>
            <a:lumOff val="80000"/>
          </a:schemeClr>
        </a:solidFill>
      </dgm:spPr>
    </dgm:pt>
    <dgm:pt modelId="{AF86ADC4-F4CE-4179-B962-4A4A09334AAD}" type="pres">
      <dgm:prSet presAssocID="{D1194FC6-2543-441A-82EA-982B1DD34CA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05951B-106A-43FE-BCFC-C6A9ACC3B304}" type="pres">
      <dgm:prSet presAssocID="{D1194FC6-2543-441A-82EA-982B1DD34CA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8492B6-4341-4698-9EBC-E3C1E7BAE824}" type="pres">
      <dgm:prSet presAssocID="{64A3B293-6AB1-442E-B33E-490DC073D26B}" presName="sibTrans" presStyleCnt="0"/>
      <dgm:spPr/>
    </dgm:pt>
    <dgm:pt modelId="{CDDF4762-B79C-480B-8363-971631692037}" type="pres">
      <dgm:prSet presAssocID="{C9319DAD-6FCB-4344-8D5D-A4C5DA4A5C4D}" presName="composite" presStyleCnt="0"/>
      <dgm:spPr/>
    </dgm:pt>
    <dgm:pt modelId="{726E28EF-7423-40F9-A491-E6EDC4570A3B}" type="pres">
      <dgm:prSet presAssocID="{C9319DAD-6FCB-4344-8D5D-A4C5DA4A5C4D}" presName="bentUpArrow1" presStyleLbl="alignImgPlace1" presStyleIdx="1" presStyleCnt="2"/>
      <dgm:spPr>
        <a:solidFill>
          <a:schemeClr val="accent3">
            <a:lumMod val="20000"/>
            <a:lumOff val="80000"/>
          </a:schemeClr>
        </a:solidFill>
      </dgm:spPr>
    </dgm:pt>
    <dgm:pt modelId="{F4DF2154-F182-453B-887E-E234143D3B8F}" type="pres">
      <dgm:prSet presAssocID="{C9319DAD-6FCB-4344-8D5D-A4C5DA4A5C4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DC035F-4EFC-4B1E-8D28-60E1B3D5B97E}" type="pres">
      <dgm:prSet presAssocID="{C9319DAD-6FCB-4344-8D5D-A4C5DA4A5C4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E5EA0F-E751-4BD7-88AA-AFF7A091599E}" type="pres">
      <dgm:prSet presAssocID="{C095EEFE-144C-4707-9408-225627779ED1}" presName="sibTrans" presStyleCnt="0"/>
      <dgm:spPr/>
    </dgm:pt>
    <dgm:pt modelId="{65DC378F-6B07-4556-A5D4-F0962FB6075F}" type="pres">
      <dgm:prSet presAssocID="{5CFDCF2B-9004-49E9-BEC3-B9303036B49E}" presName="composite" presStyleCnt="0"/>
      <dgm:spPr/>
    </dgm:pt>
    <dgm:pt modelId="{D86F6739-22F3-4ACC-A138-555A930AB5B2}" type="pres">
      <dgm:prSet presAssocID="{5CFDCF2B-9004-49E9-BEC3-B9303036B49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BFB489-1BD4-4A19-837B-4D0248A5A23C}" type="pres">
      <dgm:prSet presAssocID="{5CFDCF2B-9004-49E9-BEC3-B9303036B49E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BDF3652-8861-48F8-9F94-6ABC5458E167}" type="presOf" srcId="{55545D15-9936-4BDF-A0AF-8874BCDA62A4}" destId="{70BFB489-1BD4-4A19-837B-4D0248A5A23C}" srcOrd="0" destOrd="0" presId="urn:microsoft.com/office/officeart/2005/8/layout/StepDownProcess"/>
    <dgm:cxn modelId="{E162AAA6-3285-456E-A09C-05A8A47BBD17}" type="presOf" srcId="{484C7643-0834-4E36-88FA-30157F0C5AEB}" destId="{5605951B-106A-43FE-BCFC-C6A9ACC3B304}" srcOrd="0" destOrd="0" presId="urn:microsoft.com/office/officeart/2005/8/layout/StepDownProcess"/>
    <dgm:cxn modelId="{79C744E7-539E-4157-917B-D48CE8ECF84E}" srcId="{623405E1-A684-43FA-97D8-F8F4A3CBE809}" destId="{5CFDCF2B-9004-49E9-BEC3-B9303036B49E}" srcOrd="2" destOrd="0" parTransId="{41972435-D024-4A6B-8EDC-08886C1F91C8}" sibTransId="{07A0D28D-8264-48F2-BC72-C707587A9CBD}"/>
    <dgm:cxn modelId="{A340D8CC-9F74-4E7C-AB3A-7B7C45AD5E22}" srcId="{623405E1-A684-43FA-97D8-F8F4A3CBE809}" destId="{D1194FC6-2543-441A-82EA-982B1DD34CAC}" srcOrd="0" destOrd="0" parTransId="{A2A19FF9-F051-4547-85D4-A0E6134AD998}" sibTransId="{64A3B293-6AB1-442E-B33E-490DC073D26B}"/>
    <dgm:cxn modelId="{4E102EEF-1F33-428F-9802-6DDB209E5536}" type="presOf" srcId="{623405E1-A684-43FA-97D8-F8F4A3CBE809}" destId="{AC8E9BF7-FBD1-4FDF-9CD8-7434EF607D8A}" srcOrd="0" destOrd="0" presId="urn:microsoft.com/office/officeart/2005/8/layout/StepDownProcess"/>
    <dgm:cxn modelId="{B04A8F05-2413-43E0-92C7-B013F51C705E}" srcId="{D1194FC6-2543-441A-82EA-982B1DD34CAC}" destId="{484C7643-0834-4E36-88FA-30157F0C5AEB}" srcOrd="0" destOrd="0" parTransId="{7580CC9B-1BCC-43E0-A309-A7BA6BB51FCB}" sibTransId="{B387AD21-CAE5-4CDB-8297-4DD89F448FE2}"/>
    <dgm:cxn modelId="{86DCC1DC-CCCE-4883-BFFD-1633793A1661}" type="presOf" srcId="{C9319DAD-6FCB-4344-8D5D-A4C5DA4A5C4D}" destId="{F4DF2154-F182-453B-887E-E234143D3B8F}" srcOrd="0" destOrd="0" presId="urn:microsoft.com/office/officeart/2005/8/layout/StepDownProcess"/>
    <dgm:cxn modelId="{CED0D341-7D53-4828-8CDB-8F1ED48054EE}" srcId="{5CFDCF2B-9004-49E9-BEC3-B9303036B49E}" destId="{55545D15-9936-4BDF-A0AF-8874BCDA62A4}" srcOrd="0" destOrd="0" parTransId="{DD7B08BD-9A1F-40B4-9BC0-A6D7FE676693}" sibTransId="{DE00A8E7-C1DB-458C-96D7-07B2EE30F02B}"/>
    <dgm:cxn modelId="{10DB754D-4184-494C-89E4-3BDB6523DD09}" srcId="{623405E1-A684-43FA-97D8-F8F4A3CBE809}" destId="{C9319DAD-6FCB-4344-8D5D-A4C5DA4A5C4D}" srcOrd="1" destOrd="0" parTransId="{286AA01D-C66E-45B0-8B32-D347BD379D63}" sibTransId="{C095EEFE-144C-4707-9408-225627779ED1}"/>
    <dgm:cxn modelId="{627A1EDB-97EE-492F-AF8A-1084DE690455}" srcId="{C9319DAD-6FCB-4344-8D5D-A4C5DA4A5C4D}" destId="{77E3821D-5DA9-4D95-B64D-AC501C52077C}" srcOrd="0" destOrd="0" parTransId="{9CD4697C-F7F8-4FEE-8512-5B1C5DB785D8}" sibTransId="{0476583A-C390-4B9C-A3F1-34896B9C718C}"/>
    <dgm:cxn modelId="{C08E4BD1-9AF0-431E-8DCC-74DE0B00C9E3}" type="presOf" srcId="{D1194FC6-2543-441A-82EA-982B1DD34CAC}" destId="{AF86ADC4-F4CE-4179-B962-4A4A09334AAD}" srcOrd="0" destOrd="0" presId="urn:microsoft.com/office/officeart/2005/8/layout/StepDownProcess"/>
    <dgm:cxn modelId="{C8CC1A67-9677-4AAD-B410-A200AB697BAF}" type="presOf" srcId="{77E3821D-5DA9-4D95-B64D-AC501C52077C}" destId="{00DC035F-4EFC-4B1E-8D28-60E1B3D5B97E}" srcOrd="0" destOrd="0" presId="urn:microsoft.com/office/officeart/2005/8/layout/StepDownProcess"/>
    <dgm:cxn modelId="{091F53C7-D596-4926-8574-473010386A08}" type="presOf" srcId="{5CFDCF2B-9004-49E9-BEC3-B9303036B49E}" destId="{D86F6739-22F3-4ACC-A138-555A930AB5B2}" srcOrd="0" destOrd="0" presId="urn:microsoft.com/office/officeart/2005/8/layout/StepDownProcess"/>
    <dgm:cxn modelId="{68BB2BE3-44E1-4A2A-975D-2FBB147C50D5}" type="presParOf" srcId="{AC8E9BF7-FBD1-4FDF-9CD8-7434EF607D8A}" destId="{A88E0175-AC1C-474A-A1B7-906A2B7991DC}" srcOrd="0" destOrd="0" presId="urn:microsoft.com/office/officeart/2005/8/layout/StepDownProcess"/>
    <dgm:cxn modelId="{BB96204C-D39F-4AAD-807C-FCAFF26B169F}" type="presParOf" srcId="{A88E0175-AC1C-474A-A1B7-906A2B7991DC}" destId="{FD804B6F-AF0C-40B7-84D6-330DDA8C87B3}" srcOrd="0" destOrd="0" presId="urn:microsoft.com/office/officeart/2005/8/layout/StepDownProcess"/>
    <dgm:cxn modelId="{674B5922-3635-486D-926B-9A4CF34733BD}" type="presParOf" srcId="{A88E0175-AC1C-474A-A1B7-906A2B7991DC}" destId="{AF86ADC4-F4CE-4179-B962-4A4A09334AAD}" srcOrd="1" destOrd="0" presId="urn:microsoft.com/office/officeart/2005/8/layout/StepDownProcess"/>
    <dgm:cxn modelId="{DEDADE06-F614-4405-8EC7-2BECDB341D1A}" type="presParOf" srcId="{A88E0175-AC1C-474A-A1B7-906A2B7991DC}" destId="{5605951B-106A-43FE-BCFC-C6A9ACC3B304}" srcOrd="2" destOrd="0" presId="urn:microsoft.com/office/officeart/2005/8/layout/StepDownProcess"/>
    <dgm:cxn modelId="{0453AC76-31B8-4EF0-941C-1A7987E3E40B}" type="presParOf" srcId="{AC8E9BF7-FBD1-4FDF-9CD8-7434EF607D8A}" destId="{1C8492B6-4341-4698-9EBC-E3C1E7BAE824}" srcOrd="1" destOrd="0" presId="urn:microsoft.com/office/officeart/2005/8/layout/StepDownProcess"/>
    <dgm:cxn modelId="{38E2883B-B831-4266-B557-69D9CC785962}" type="presParOf" srcId="{AC8E9BF7-FBD1-4FDF-9CD8-7434EF607D8A}" destId="{CDDF4762-B79C-480B-8363-971631692037}" srcOrd="2" destOrd="0" presId="urn:microsoft.com/office/officeart/2005/8/layout/StepDownProcess"/>
    <dgm:cxn modelId="{13C9D313-6B7D-4984-AC29-058C36EF6F6E}" type="presParOf" srcId="{CDDF4762-B79C-480B-8363-971631692037}" destId="{726E28EF-7423-40F9-A491-E6EDC4570A3B}" srcOrd="0" destOrd="0" presId="urn:microsoft.com/office/officeart/2005/8/layout/StepDownProcess"/>
    <dgm:cxn modelId="{E2EC1AA1-4C68-4494-B1ED-13EE6E5A83F8}" type="presParOf" srcId="{CDDF4762-B79C-480B-8363-971631692037}" destId="{F4DF2154-F182-453B-887E-E234143D3B8F}" srcOrd="1" destOrd="0" presId="urn:microsoft.com/office/officeart/2005/8/layout/StepDownProcess"/>
    <dgm:cxn modelId="{1AE5F4FE-BDF8-4C8F-AA1F-E958E82A59A7}" type="presParOf" srcId="{CDDF4762-B79C-480B-8363-971631692037}" destId="{00DC035F-4EFC-4B1E-8D28-60E1B3D5B97E}" srcOrd="2" destOrd="0" presId="urn:microsoft.com/office/officeart/2005/8/layout/StepDownProcess"/>
    <dgm:cxn modelId="{B9ADF6EF-837C-4AC7-B3FA-0DBBDDD3C8FF}" type="presParOf" srcId="{AC8E9BF7-FBD1-4FDF-9CD8-7434EF607D8A}" destId="{D1E5EA0F-E751-4BD7-88AA-AFF7A091599E}" srcOrd="3" destOrd="0" presId="urn:microsoft.com/office/officeart/2005/8/layout/StepDownProcess"/>
    <dgm:cxn modelId="{05906539-4027-4674-9F62-F9C1A9053206}" type="presParOf" srcId="{AC8E9BF7-FBD1-4FDF-9CD8-7434EF607D8A}" destId="{65DC378F-6B07-4556-A5D4-F0962FB6075F}" srcOrd="4" destOrd="0" presId="urn:microsoft.com/office/officeart/2005/8/layout/StepDownProcess"/>
    <dgm:cxn modelId="{B97EB9D4-706F-4C87-8510-8DC3A6ABA677}" type="presParOf" srcId="{65DC378F-6B07-4556-A5D4-F0962FB6075F}" destId="{D86F6739-22F3-4ACC-A138-555A930AB5B2}" srcOrd="0" destOrd="0" presId="urn:microsoft.com/office/officeart/2005/8/layout/StepDownProcess"/>
    <dgm:cxn modelId="{7AC87615-F583-4A2D-8959-6D9CE1ED1AA7}" type="presParOf" srcId="{65DC378F-6B07-4556-A5D4-F0962FB6075F}" destId="{70BFB489-1BD4-4A19-837B-4D0248A5A23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C67D70-CAE3-4901-A837-D0502C711360}" type="doc">
      <dgm:prSet loTypeId="urn:microsoft.com/office/officeart/2005/8/layout/StepDownProcess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4A3A426A-588A-4BD0-9E45-B9AEB1A2E533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sz="2100" dirty="0"/>
            <a:t>NCBR</a:t>
          </a:r>
        </a:p>
      </dgm:t>
    </dgm:pt>
    <dgm:pt modelId="{96BC77E5-5F33-4509-A10B-1FF1B76E9C6A}" type="parTrans" cxnId="{E389C09B-41B2-4F9B-9F3D-BF7CAE7CDCF7}">
      <dgm:prSet/>
      <dgm:spPr/>
      <dgm:t>
        <a:bodyPr/>
        <a:lstStyle/>
        <a:p>
          <a:endParaRPr lang="pl-PL"/>
        </a:p>
      </dgm:t>
    </dgm:pt>
    <dgm:pt modelId="{09DB272C-6609-4E6A-B31D-8EB7B8DD7EA0}" type="sibTrans" cxnId="{E389C09B-41B2-4F9B-9F3D-BF7CAE7CDCF7}">
      <dgm:prSet/>
      <dgm:spPr/>
      <dgm:t>
        <a:bodyPr/>
        <a:lstStyle/>
        <a:p>
          <a:endParaRPr lang="pl-PL"/>
        </a:p>
      </dgm:t>
    </dgm:pt>
    <dgm:pt modelId="{D4198440-0A0E-4D32-835A-707F80944C03}">
      <dgm:prSet phldrT="[Tekst]"/>
      <dgm:spPr/>
      <dgm:t>
        <a:bodyPr/>
        <a:lstStyle/>
        <a:p>
          <a:r>
            <a:rPr lang="pl-PL" dirty="0"/>
            <a:t>Weryfikacja warunków formalnych</a:t>
          </a:r>
        </a:p>
      </dgm:t>
    </dgm:pt>
    <dgm:pt modelId="{CCF900BE-EEB8-470F-A217-499E68012083}" type="parTrans" cxnId="{DD47F356-2B6E-46C7-9BCD-9CEF5FE3E5E5}">
      <dgm:prSet/>
      <dgm:spPr/>
      <dgm:t>
        <a:bodyPr/>
        <a:lstStyle/>
        <a:p>
          <a:endParaRPr lang="pl-PL"/>
        </a:p>
      </dgm:t>
    </dgm:pt>
    <dgm:pt modelId="{6C232400-039A-44F9-8B1B-9D5AD84A5503}" type="sibTrans" cxnId="{DD47F356-2B6E-46C7-9BCD-9CEF5FE3E5E5}">
      <dgm:prSet/>
      <dgm:spPr/>
      <dgm:t>
        <a:bodyPr/>
        <a:lstStyle/>
        <a:p>
          <a:endParaRPr lang="pl-PL"/>
        </a:p>
      </dgm:t>
    </dgm:pt>
    <dgm:pt modelId="{1CC3E72A-8165-4C18-830F-43E0F76CF4F3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sz="1400" dirty="0"/>
            <a:t>Eksperci Pracownicy IP</a:t>
          </a:r>
        </a:p>
      </dgm:t>
    </dgm:pt>
    <dgm:pt modelId="{98F0A9B0-7173-4475-9F1B-243B20AE99CA}" type="parTrans" cxnId="{942D4BA9-2657-4883-8373-AAA3631AA6BB}">
      <dgm:prSet/>
      <dgm:spPr/>
      <dgm:t>
        <a:bodyPr/>
        <a:lstStyle/>
        <a:p>
          <a:endParaRPr lang="pl-PL"/>
        </a:p>
      </dgm:t>
    </dgm:pt>
    <dgm:pt modelId="{320B5CD2-C3DE-4AD0-AEA7-064253AF7606}" type="sibTrans" cxnId="{942D4BA9-2657-4883-8373-AAA3631AA6BB}">
      <dgm:prSet/>
      <dgm:spPr/>
      <dgm:t>
        <a:bodyPr/>
        <a:lstStyle/>
        <a:p>
          <a:endParaRPr lang="pl-PL"/>
        </a:p>
      </dgm:t>
    </dgm:pt>
    <dgm:pt modelId="{8F086539-391B-48BD-8250-B5447ACA65E1}">
      <dgm:prSet phldrT="[Tekst]"/>
      <dgm:spPr/>
      <dgm:t>
        <a:bodyPr/>
        <a:lstStyle/>
        <a:p>
          <a:r>
            <a:rPr lang="pl-PL" dirty="0"/>
            <a:t>Wstępna opinia Panelu</a:t>
          </a:r>
        </a:p>
      </dgm:t>
    </dgm:pt>
    <dgm:pt modelId="{9014B9FC-C882-4890-867A-0F04DA2AC1C6}" type="parTrans" cxnId="{3638AD67-4785-4BCE-8474-7115D8DD946A}">
      <dgm:prSet/>
      <dgm:spPr/>
      <dgm:t>
        <a:bodyPr/>
        <a:lstStyle/>
        <a:p>
          <a:endParaRPr lang="pl-PL"/>
        </a:p>
      </dgm:t>
    </dgm:pt>
    <dgm:pt modelId="{5E2A9CBB-941A-4F8B-8CFD-138665A62B30}" type="sibTrans" cxnId="{3638AD67-4785-4BCE-8474-7115D8DD946A}">
      <dgm:prSet/>
      <dgm:spPr/>
      <dgm:t>
        <a:bodyPr/>
        <a:lstStyle/>
        <a:p>
          <a:endParaRPr lang="pl-PL"/>
        </a:p>
      </dgm:t>
    </dgm:pt>
    <dgm:pt modelId="{C526B3B6-5FA5-4D02-B7AB-E3B8D05B1E68}">
      <dgm:prSet phldrT="[Tekst]" custT="1"/>
      <dgm:spPr/>
      <dgm:t>
        <a:bodyPr/>
        <a:lstStyle/>
        <a:p>
          <a:r>
            <a:rPr lang="pl-PL" sz="1500" dirty="0"/>
            <a:t>Eksperci Pracownicy IP</a:t>
          </a:r>
          <a:endParaRPr lang="pl-PL" sz="1500" dirty="0">
            <a:solidFill>
              <a:schemeClr val="bg1"/>
            </a:solidFill>
          </a:endParaRPr>
        </a:p>
      </dgm:t>
    </dgm:pt>
    <dgm:pt modelId="{40F3756A-5838-470A-A7E3-B186F9A3A623}" type="parTrans" cxnId="{9F694AFD-825A-4D28-99C6-535AEB897CC5}">
      <dgm:prSet/>
      <dgm:spPr/>
      <dgm:t>
        <a:bodyPr/>
        <a:lstStyle/>
        <a:p>
          <a:endParaRPr lang="pl-PL"/>
        </a:p>
      </dgm:t>
    </dgm:pt>
    <dgm:pt modelId="{CA3C0E63-46A0-476E-AC90-99A7080E1E04}" type="sibTrans" cxnId="{9F694AFD-825A-4D28-99C6-535AEB897CC5}">
      <dgm:prSet/>
      <dgm:spPr/>
      <dgm:t>
        <a:bodyPr/>
        <a:lstStyle/>
        <a:p>
          <a:endParaRPr lang="pl-PL"/>
        </a:p>
      </dgm:t>
    </dgm:pt>
    <dgm:pt modelId="{697F04EC-393A-47AA-8D5C-5A25C54A516B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sz="2100" dirty="0"/>
            <a:t>NCBR</a:t>
          </a:r>
        </a:p>
      </dgm:t>
    </dgm:pt>
    <dgm:pt modelId="{7EF65CBC-579F-4469-92F2-8F8E1D9EC62F}" type="parTrans" cxnId="{E44ADEF9-3C89-4EA2-9F74-17482133DBF2}">
      <dgm:prSet/>
      <dgm:spPr/>
      <dgm:t>
        <a:bodyPr/>
        <a:lstStyle/>
        <a:p>
          <a:endParaRPr lang="pl-PL"/>
        </a:p>
      </dgm:t>
    </dgm:pt>
    <dgm:pt modelId="{3D3738CC-BE7A-4F63-B372-715F045B0C97}" type="sibTrans" cxnId="{E44ADEF9-3C89-4EA2-9F74-17482133DBF2}">
      <dgm:prSet/>
      <dgm:spPr/>
      <dgm:t>
        <a:bodyPr/>
        <a:lstStyle/>
        <a:p>
          <a:endParaRPr lang="pl-PL"/>
        </a:p>
      </dgm:t>
    </dgm:pt>
    <dgm:pt modelId="{4E1B75CA-4300-4BBF-AE8E-D77F6D3657BB}">
      <dgm:prSet phldrT="[Tekst]"/>
      <dgm:spPr/>
      <dgm:t>
        <a:bodyPr/>
        <a:lstStyle/>
        <a:p>
          <a:r>
            <a:rPr lang="pl-PL"/>
            <a:t>Lista rankingowa</a:t>
          </a:r>
        </a:p>
        <a:p>
          <a:r>
            <a:rPr lang="pl-PL"/>
            <a:t>	</a:t>
          </a:r>
        </a:p>
      </dgm:t>
    </dgm:pt>
    <dgm:pt modelId="{785C24FA-5FBA-4800-ACC3-BCE2D8055AF4}" type="parTrans" cxnId="{C11C3080-68B2-4848-BF9E-16DD6BB21B8D}">
      <dgm:prSet/>
      <dgm:spPr/>
      <dgm:t>
        <a:bodyPr/>
        <a:lstStyle/>
        <a:p>
          <a:endParaRPr lang="pl-PL"/>
        </a:p>
      </dgm:t>
    </dgm:pt>
    <dgm:pt modelId="{6070715E-7276-4A27-B6C3-C34E0EAF1815}" type="sibTrans" cxnId="{C11C3080-68B2-4848-BF9E-16DD6BB21B8D}">
      <dgm:prSet/>
      <dgm:spPr/>
      <dgm:t>
        <a:bodyPr/>
        <a:lstStyle/>
        <a:p>
          <a:endParaRPr lang="pl-PL"/>
        </a:p>
      </dgm:t>
    </dgm:pt>
    <dgm:pt modelId="{03CC0E2A-5C97-4E17-BA81-A53327878495}" type="pres">
      <dgm:prSet presAssocID="{CEC67D70-CAE3-4901-A837-D0502C71136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BD850C2F-AB96-4605-80F3-4C1DB5221E09}" type="pres">
      <dgm:prSet presAssocID="{4A3A426A-588A-4BD0-9E45-B9AEB1A2E533}" presName="composite" presStyleCnt="0"/>
      <dgm:spPr/>
    </dgm:pt>
    <dgm:pt modelId="{318529A4-7314-46D9-B42E-74F554C401A2}" type="pres">
      <dgm:prSet presAssocID="{4A3A426A-588A-4BD0-9E45-B9AEB1A2E533}" presName="bentUpArrow1" presStyleLbl="alignImgPlace1" presStyleIdx="0" presStyleCnt="3"/>
      <dgm:spPr>
        <a:solidFill>
          <a:schemeClr val="accent3">
            <a:lumMod val="20000"/>
            <a:lumOff val="80000"/>
          </a:schemeClr>
        </a:solidFill>
      </dgm:spPr>
    </dgm:pt>
    <dgm:pt modelId="{83B9EDCA-9462-424E-8E92-3B81DA112CD5}" type="pres">
      <dgm:prSet presAssocID="{4A3A426A-588A-4BD0-9E45-B9AEB1A2E533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9A1339-3A37-44BF-929D-3EFA2F530DF3}" type="pres">
      <dgm:prSet presAssocID="{4A3A426A-588A-4BD0-9E45-B9AEB1A2E533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A19ED4-0A9D-468C-8AF4-81B06DED473F}" type="pres">
      <dgm:prSet presAssocID="{09DB272C-6609-4E6A-B31D-8EB7B8DD7EA0}" presName="sibTrans" presStyleCnt="0"/>
      <dgm:spPr/>
    </dgm:pt>
    <dgm:pt modelId="{61BC6D24-4C00-4257-A94A-C67689DBDE01}" type="pres">
      <dgm:prSet presAssocID="{1CC3E72A-8165-4C18-830F-43E0F76CF4F3}" presName="composite" presStyleCnt="0"/>
      <dgm:spPr/>
    </dgm:pt>
    <dgm:pt modelId="{C836C62C-DED2-4B00-B7C9-548FCCCF9F23}" type="pres">
      <dgm:prSet presAssocID="{1CC3E72A-8165-4C18-830F-43E0F76CF4F3}" presName="bentUpArrow1" presStyleLbl="alignImgPlace1" presStyleIdx="1" presStyleCnt="3"/>
      <dgm:spPr>
        <a:solidFill>
          <a:schemeClr val="accent3">
            <a:lumMod val="20000"/>
            <a:lumOff val="80000"/>
          </a:schemeClr>
        </a:solidFill>
      </dgm:spPr>
    </dgm:pt>
    <dgm:pt modelId="{30C99807-DB38-4475-8940-4CCFA5D6036C}" type="pres">
      <dgm:prSet presAssocID="{1CC3E72A-8165-4C18-830F-43E0F76CF4F3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C9B355-5DDA-4E1B-9B9D-798CB073B23A}" type="pres">
      <dgm:prSet presAssocID="{1CC3E72A-8165-4C18-830F-43E0F76CF4F3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DBC131-72AE-4234-AFC8-EF579BE2F7CB}" type="pres">
      <dgm:prSet presAssocID="{320B5CD2-C3DE-4AD0-AEA7-064253AF7606}" presName="sibTrans" presStyleCnt="0"/>
      <dgm:spPr/>
    </dgm:pt>
    <dgm:pt modelId="{66352EE2-55A7-4F55-A63E-DA3117942D59}" type="pres">
      <dgm:prSet presAssocID="{C526B3B6-5FA5-4D02-B7AB-E3B8D05B1E68}" presName="composite" presStyleCnt="0"/>
      <dgm:spPr/>
    </dgm:pt>
    <dgm:pt modelId="{64A1717F-FBE1-49E2-9B6A-1BCC2AAC2982}" type="pres">
      <dgm:prSet presAssocID="{C526B3B6-5FA5-4D02-B7AB-E3B8D05B1E68}" presName="bentUpArrow1" presStyleLbl="alignImgPlace1" presStyleIdx="2" presStyleCnt="3"/>
      <dgm:spPr/>
    </dgm:pt>
    <dgm:pt modelId="{E96F5E68-9ABE-4492-B16D-344A60E53D4B}" type="pres">
      <dgm:prSet presAssocID="{C526B3B6-5FA5-4D02-B7AB-E3B8D05B1E68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0624BD-C280-403F-BA97-3832CC2814A7}" type="pres">
      <dgm:prSet presAssocID="{C526B3B6-5FA5-4D02-B7AB-E3B8D05B1E68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27D99D2-93A9-46D9-84E8-42047160E7E6}" type="pres">
      <dgm:prSet presAssocID="{CA3C0E63-46A0-476E-AC90-99A7080E1E04}" presName="sibTrans" presStyleCnt="0"/>
      <dgm:spPr/>
    </dgm:pt>
    <dgm:pt modelId="{03B5DFE6-9F95-49D0-8EBD-114F4D178F2E}" type="pres">
      <dgm:prSet presAssocID="{697F04EC-393A-47AA-8D5C-5A25C54A516B}" presName="composite" presStyleCnt="0"/>
      <dgm:spPr/>
    </dgm:pt>
    <dgm:pt modelId="{E9ED92D7-F665-4BEE-B14A-5C8291F82DB1}" type="pres">
      <dgm:prSet presAssocID="{697F04EC-393A-47AA-8D5C-5A25C54A516B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34A584-9839-4B7E-B42E-303CCB89FF5F}" type="pres">
      <dgm:prSet presAssocID="{697F04EC-393A-47AA-8D5C-5A25C54A516B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77B1399-ED10-45AA-B5F3-E46DF6B04F32}" type="presOf" srcId="{C526B3B6-5FA5-4D02-B7AB-E3B8D05B1E68}" destId="{E96F5E68-9ABE-4492-B16D-344A60E53D4B}" srcOrd="0" destOrd="0" presId="urn:microsoft.com/office/officeart/2005/8/layout/StepDownProcess"/>
    <dgm:cxn modelId="{942D4BA9-2657-4883-8373-AAA3631AA6BB}" srcId="{CEC67D70-CAE3-4901-A837-D0502C711360}" destId="{1CC3E72A-8165-4C18-830F-43E0F76CF4F3}" srcOrd="1" destOrd="0" parTransId="{98F0A9B0-7173-4475-9F1B-243B20AE99CA}" sibTransId="{320B5CD2-C3DE-4AD0-AEA7-064253AF7606}"/>
    <dgm:cxn modelId="{E98EC160-821C-44F7-9F3D-0013FEC8E3D5}" type="presOf" srcId="{D4198440-0A0E-4D32-835A-707F80944C03}" destId="{6F9A1339-3A37-44BF-929D-3EFA2F530DF3}" srcOrd="0" destOrd="0" presId="urn:microsoft.com/office/officeart/2005/8/layout/StepDownProcess"/>
    <dgm:cxn modelId="{DD47F356-2B6E-46C7-9BCD-9CEF5FE3E5E5}" srcId="{4A3A426A-588A-4BD0-9E45-B9AEB1A2E533}" destId="{D4198440-0A0E-4D32-835A-707F80944C03}" srcOrd="0" destOrd="0" parTransId="{CCF900BE-EEB8-470F-A217-499E68012083}" sibTransId="{6C232400-039A-44F9-8B1B-9D5AD84A5503}"/>
    <dgm:cxn modelId="{E389C09B-41B2-4F9B-9F3D-BF7CAE7CDCF7}" srcId="{CEC67D70-CAE3-4901-A837-D0502C711360}" destId="{4A3A426A-588A-4BD0-9E45-B9AEB1A2E533}" srcOrd="0" destOrd="0" parTransId="{96BC77E5-5F33-4509-A10B-1FF1B76E9C6A}" sibTransId="{09DB272C-6609-4E6A-B31D-8EB7B8DD7EA0}"/>
    <dgm:cxn modelId="{6CD724D6-98C4-41FC-8AA8-E56470FE6D96}" type="presOf" srcId="{CEC67D70-CAE3-4901-A837-D0502C711360}" destId="{03CC0E2A-5C97-4E17-BA81-A53327878495}" srcOrd="0" destOrd="0" presId="urn:microsoft.com/office/officeart/2005/8/layout/StepDownProcess"/>
    <dgm:cxn modelId="{C11C3080-68B2-4848-BF9E-16DD6BB21B8D}" srcId="{697F04EC-393A-47AA-8D5C-5A25C54A516B}" destId="{4E1B75CA-4300-4BBF-AE8E-D77F6D3657BB}" srcOrd="0" destOrd="0" parTransId="{785C24FA-5FBA-4800-ACC3-BCE2D8055AF4}" sibTransId="{6070715E-7276-4A27-B6C3-C34E0EAF1815}"/>
    <dgm:cxn modelId="{D8AA94CA-19B0-4143-B484-3EB0AEC012B2}" type="presOf" srcId="{8F086539-391B-48BD-8250-B5447ACA65E1}" destId="{2CC9B355-5DDA-4E1B-9B9D-798CB073B23A}" srcOrd="0" destOrd="0" presId="urn:microsoft.com/office/officeart/2005/8/layout/StepDownProcess"/>
    <dgm:cxn modelId="{68761650-C85D-4F95-9424-B6BAA6A44277}" type="presOf" srcId="{1CC3E72A-8165-4C18-830F-43E0F76CF4F3}" destId="{30C99807-DB38-4475-8940-4CCFA5D6036C}" srcOrd="0" destOrd="0" presId="urn:microsoft.com/office/officeart/2005/8/layout/StepDownProcess"/>
    <dgm:cxn modelId="{3638AD67-4785-4BCE-8474-7115D8DD946A}" srcId="{1CC3E72A-8165-4C18-830F-43E0F76CF4F3}" destId="{8F086539-391B-48BD-8250-B5447ACA65E1}" srcOrd="0" destOrd="0" parTransId="{9014B9FC-C882-4890-867A-0F04DA2AC1C6}" sibTransId="{5E2A9CBB-941A-4F8B-8CFD-138665A62B30}"/>
    <dgm:cxn modelId="{29AE659D-CD4D-40D9-80B1-AEEB2B8B5B9C}" type="presOf" srcId="{697F04EC-393A-47AA-8D5C-5A25C54A516B}" destId="{E9ED92D7-F665-4BEE-B14A-5C8291F82DB1}" srcOrd="0" destOrd="0" presId="urn:microsoft.com/office/officeart/2005/8/layout/StepDownProcess"/>
    <dgm:cxn modelId="{9F694AFD-825A-4D28-99C6-535AEB897CC5}" srcId="{CEC67D70-CAE3-4901-A837-D0502C711360}" destId="{C526B3B6-5FA5-4D02-B7AB-E3B8D05B1E68}" srcOrd="2" destOrd="0" parTransId="{40F3756A-5838-470A-A7E3-B186F9A3A623}" sibTransId="{CA3C0E63-46A0-476E-AC90-99A7080E1E04}"/>
    <dgm:cxn modelId="{A12895D2-063D-43F5-8970-90F239D0ECB9}" type="presOf" srcId="{4A3A426A-588A-4BD0-9E45-B9AEB1A2E533}" destId="{83B9EDCA-9462-424E-8E92-3B81DA112CD5}" srcOrd="0" destOrd="0" presId="urn:microsoft.com/office/officeart/2005/8/layout/StepDownProcess"/>
    <dgm:cxn modelId="{B5B3F02A-AD66-444A-8089-8DB757D76579}" type="presOf" srcId="{4E1B75CA-4300-4BBF-AE8E-D77F6D3657BB}" destId="{FE34A584-9839-4B7E-B42E-303CCB89FF5F}" srcOrd="0" destOrd="0" presId="urn:microsoft.com/office/officeart/2005/8/layout/StepDownProcess"/>
    <dgm:cxn modelId="{E44ADEF9-3C89-4EA2-9F74-17482133DBF2}" srcId="{CEC67D70-CAE3-4901-A837-D0502C711360}" destId="{697F04EC-393A-47AA-8D5C-5A25C54A516B}" srcOrd="3" destOrd="0" parTransId="{7EF65CBC-579F-4469-92F2-8F8E1D9EC62F}" sibTransId="{3D3738CC-BE7A-4F63-B372-715F045B0C97}"/>
    <dgm:cxn modelId="{AE6A13E4-CE44-42ED-9148-1D740F40FB5C}" type="presParOf" srcId="{03CC0E2A-5C97-4E17-BA81-A53327878495}" destId="{BD850C2F-AB96-4605-80F3-4C1DB5221E09}" srcOrd="0" destOrd="0" presId="urn:microsoft.com/office/officeart/2005/8/layout/StepDownProcess"/>
    <dgm:cxn modelId="{4CF30D2A-89DB-45BD-8686-849F9A795F8D}" type="presParOf" srcId="{BD850C2F-AB96-4605-80F3-4C1DB5221E09}" destId="{318529A4-7314-46D9-B42E-74F554C401A2}" srcOrd="0" destOrd="0" presId="urn:microsoft.com/office/officeart/2005/8/layout/StepDownProcess"/>
    <dgm:cxn modelId="{C5FE4059-0242-46D3-BE1F-E411BCBACB3A}" type="presParOf" srcId="{BD850C2F-AB96-4605-80F3-4C1DB5221E09}" destId="{83B9EDCA-9462-424E-8E92-3B81DA112CD5}" srcOrd="1" destOrd="0" presId="urn:microsoft.com/office/officeart/2005/8/layout/StepDownProcess"/>
    <dgm:cxn modelId="{B52B7302-45C0-4CBA-8553-5D33E70FD286}" type="presParOf" srcId="{BD850C2F-AB96-4605-80F3-4C1DB5221E09}" destId="{6F9A1339-3A37-44BF-929D-3EFA2F530DF3}" srcOrd="2" destOrd="0" presId="urn:microsoft.com/office/officeart/2005/8/layout/StepDownProcess"/>
    <dgm:cxn modelId="{52CAC7C8-74B0-4ABE-935F-588A56C8957B}" type="presParOf" srcId="{03CC0E2A-5C97-4E17-BA81-A53327878495}" destId="{EFA19ED4-0A9D-468C-8AF4-81B06DED473F}" srcOrd="1" destOrd="0" presId="urn:microsoft.com/office/officeart/2005/8/layout/StepDownProcess"/>
    <dgm:cxn modelId="{4D16FCE1-4BCB-4269-853B-D959DC8FCF26}" type="presParOf" srcId="{03CC0E2A-5C97-4E17-BA81-A53327878495}" destId="{61BC6D24-4C00-4257-A94A-C67689DBDE01}" srcOrd="2" destOrd="0" presId="urn:microsoft.com/office/officeart/2005/8/layout/StepDownProcess"/>
    <dgm:cxn modelId="{7BF6398A-890A-4980-8BBC-87F7885D2C40}" type="presParOf" srcId="{61BC6D24-4C00-4257-A94A-C67689DBDE01}" destId="{C836C62C-DED2-4B00-B7C9-548FCCCF9F23}" srcOrd="0" destOrd="0" presId="urn:microsoft.com/office/officeart/2005/8/layout/StepDownProcess"/>
    <dgm:cxn modelId="{71BC7E19-D44C-4152-B762-D47E8F8F6B39}" type="presParOf" srcId="{61BC6D24-4C00-4257-A94A-C67689DBDE01}" destId="{30C99807-DB38-4475-8940-4CCFA5D6036C}" srcOrd="1" destOrd="0" presId="urn:microsoft.com/office/officeart/2005/8/layout/StepDownProcess"/>
    <dgm:cxn modelId="{1AD6C6BC-5DB6-46F2-B720-4879C1B48EB6}" type="presParOf" srcId="{61BC6D24-4C00-4257-A94A-C67689DBDE01}" destId="{2CC9B355-5DDA-4E1B-9B9D-798CB073B23A}" srcOrd="2" destOrd="0" presId="urn:microsoft.com/office/officeart/2005/8/layout/StepDownProcess"/>
    <dgm:cxn modelId="{DEBB1AD7-3242-4878-9F4C-99F4160EF15C}" type="presParOf" srcId="{03CC0E2A-5C97-4E17-BA81-A53327878495}" destId="{6CDBC131-72AE-4234-AFC8-EF579BE2F7CB}" srcOrd="3" destOrd="0" presId="urn:microsoft.com/office/officeart/2005/8/layout/StepDownProcess"/>
    <dgm:cxn modelId="{4CACC866-381D-4153-8C4F-E1E63D34A931}" type="presParOf" srcId="{03CC0E2A-5C97-4E17-BA81-A53327878495}" destId="{66352EE2-55A7-4F55-A63E-DA3117942D59}" srcOrd="4" destOrd="0" presId="urn:microsoft.com/office/officeart/2005/8/layout/StepDownProcess"/>
    <dgm:cxn modelId="{7D0D7FDE-D178-4A2F-AAFA-66D9B9CB2D66}" type="presParOf" srcId="{66352EE2-55A7-4F55-A63E-DA3117942D59}" destId="{64A1717F-FBE1-49E2-9B6A-1BCC2AAC2982}" srcOrd="0" destOrd="0" presId="urn:microsoft.com/office/officeart/2005/8/layout/StepDownProcess"/>
    <dgm:cxn modelId="{ABEBF3C9-FA86-4B1A-A4D4-64854B3C49AC}" type="presParOf" srcId="{66352EE2-55A7-4F55-A63E-DA3117942D59}" destId="{E96F5E68-9ABE-4492-B16D-344A60E53D4B}" srcOrd="1" destOrd="0" presId="urn:microsoft.com/office/officeart/2005/8/layout/StepDownProcess"/>
    <dgm:cxn modelId="{58B889B9-7BBE-4BFC-92D9-292D1AD8DE7E}" type="presParOf" srcId="{66352EE2-55A7-4F55-A63E-DA3117942D59}" destId="{870624BD-C280-403F-BA97-3832CC2814A7}" srcOrd="2" destOrd="0" presId="urn:microsoft.com/office/officeart/2005/8/layout/StepDownProcess"/>
    <dgm:cxn modelId="{0AE8F6AF-E749-4954-9750-84A9891BC659}" type="presParOf" srcId="{03CC0E2A-5C97-4E17-BA81-A53327878495}" destId="{927D99D2-93A9-46D9-84E8-42047160E7E6}" srcOrd="5" destOrd="0" presId="urn:microsoft.com/office/officeart/2005/8/layout/StepDownProcess"/>
    <dgm:cxn modelId="{93943635-72F0-4436-9A01-99617B31DE8F}" type="presParOf" srcId="{03CC0E2A-5C97-4E17-BA81-A53327878495}" destId="{03B5DFE6-9F95-49D0-8EBD-114F4D178F2E}" srcOrd="6" destOrd="0" presId="urn:microsoft.com/office/officeart/2005/8/layout/StepDownProcess"/>
    <dgm:cxn modelId="{C59F4AF0-2144-4E66-BE75-BD575B73E136}" type="presParOf" srcId="{03B5DFE6-9F95-49D0-8EBD-114F4D178F2E}" destId="{E9ED92D7-F665-4BEE-B14A-5C8291F82DB1}" srcOrd="0" destOrd="0" presId="urn:microsoft.com/office/officeart/2005/8/layout/StepDownProcess"/>
    <dgm:cxn modelId="{C1C2E3FB-1D9B-4E5A-89AC-894C5AF93FF9}" type="presParOf" srcId="{03B5DFE6-9F95-49D0-8EBD-114F4D178F2E}" destId="{FE34A584-9839-4B7E-B42E-303CCB89FF5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t="-1" b="76214"/>
          <a:stretch/>
        </p:blipFill>
        <p:spPr>
          <a:xfrm>
            <a:off x="-1" y="0"/>
            <a:ext cx="11227777" cy="687453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95275" y="5705475"/>
            <a:ext cx="1876425" cy="1169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590551" y="5848350"/>
            <a:ext cx="2228849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742951" y="6419849"/>
            <a:ext cx="3771899" cy="466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11227777" y="0"/>
            <a:ext cx="96422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5957075"/>
            <a:ext cx="2971800" cy="66585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936048" y="252351"/>
            <a:ext cx="11179628" cy="58782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pl-PL" sz="2400" b="1" i="1" dirty="0">
                <a:solidFill>
                  <a:schemeClr val="bg1"/>
                </a:solidFill>
              </a:rPr>
              <a:t>Przedsiębiorca Innowator. </a:t>
            </a:r>
          </a:p>
          <a:p>
            <a:r>
              <a:rPr lang="pl-PL" sz="2400" b="1" i="1" dirty="0">
                <a:solidFill>
                  <a:schemeClr val="bg1"/>
                </a:solidFill>
              </a:rPr>
              <a:t>Wsparcie rozwoju przedsiębiorczości i nauki w obszarze B+R+I i inwestycji</a:t>
            </a:r>
            <a:endParaRPr lang="pl-PL" sz="3600" b="1" dirty="0">
              <a:solidFill>
                <a:schemeClr val="bg1"/>
              </a:solidFill>
              <a:latin typeface="HK Grotesk Light" panose="000004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738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t="38200" r="93624" b="36805"/>
          <a:stretch/>
        </p:blipFill>
        <p:spPr>
          <a:xfrm>
            <a:off x="-749757" y="76200"/>
            <a:ext cx="1152525" cy="923925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863347"/>
              </p:ext>
            </p:extLst>
          </p:nvPr>
        </p:nvGraphicFramePr>
        <p:xfrm>
          <a:off x="3813462" y="1212324"/>
          <a:ext cx="8965048" cy="6694709"/>
        </p:xfrm>
        <a:graphic>
          <a:graphicData uri="http://schemas.openxmlformats.org/drawingml/2006/table">
            <a:tbl>
              <a:tblPr firstRow="1" bandRow="1">
                <a:solidFill>
                  <a:srgbClr val="00B050"/>
                </a:solidFill>
                <a:tableStyleId>{21E4AEA4-8DFA-4A89-87EB-49C32662AFE0}</a:tableStyleId>
              </a:tblPr>
              <a:tblGrid>
                <a:gridCol w="1120631">
                  <a:extLst>
                    <a:ext uri="{9D8B030D-6E8A-4147-A177-3AD203B41FA5}">
                      <a16:colId xmlns:a16="http://schemas.microsoft.com/office/drawing/2014/main" xmlns="" val="3921757544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1986910976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1285035993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2455470047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3151310853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370660053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1817426681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3643710288"/>
                    </a:ext>
                  </a:extLst>
                </a:gridCol>
              </a:tblGrid>
              <a:tr h="612615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VI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VII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VIII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IX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329219"/>
                  </a:ext>
                </a:extLst>
              </a:tr>
              <a:tr h="627316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9720302"/>
                  </a:ext>
                </a:extLst>
              </a:tr>
              <a:tr h="633845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</a:t>
                      </a:r>
                      <a:r>
                        <a:rPr lang="pl-PL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6030247"/>
                  </a:ext>
                </a:extLst>
              </a:tr>
              <a:tr h="644236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1148195"/>
                  </a:ext>
                </a:extLst>
              </a:tr>
              <a:tr h="633846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 </a:t>
                      </a:r>
                      <a:r>
                        <a:rPr lang="pl-PL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9522751"/>
                  </a:ext>
                </a:extLst>
              </a:tr>
              <a:tr h="654627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</a:t>
                      </a:r>
                      <a:r>
                        <a:rPr lang="pl-PL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</a:t>
                      </a:r>
                      <a:r>
                        <a:rPr lang="pl-PL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040904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</a:t>
                      </a:r>
                      <a:r>
                        <a:rPr lang="pl-PL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5936484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</a:t>
                      </a:r>
                      <a:r>
                        <a:rPr lang="pl-PL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670063"/>
                  </a:ext>
                </a:extLst>
              </a:tr>
              <a:tr h="613064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</a:t>
                      </a:r>
                      <a:r>
                        <a:rPr lang="pl-PL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988906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9423474"/>
                  </a:ext>
                </a:extLst>
              </a:tr>
              <a:tr h="612615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958791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038537"/>
              </p:ext>
            </p:extLst>
          </p:nvPr>
        </p:nvGraphicFramePr>
        <p:xfrm>
          <a:off x="85845" y="1204204"/>
          <a:ext cx="3649687" cy="5705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687">
                  <a:extLst>
                    <a:ext uri="{9D8B030D-6E8A-4147-A177-3AD203B41FA5}">
                      <a16:colId xmlns:a16="http://schemas.microsoft.com/office/drawing/2014/main" xmlns="" val="922865873"/>
                    </a:ext>
                  </a:extLst>
                </a:gridCol>
              </a:tblGrid>
              <a:tr h="61261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373935"/>
                  </a:ext>
                </a:extLst>
              </a:tr>
              <a:tr h="392614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PO IR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Poddz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. 1.1.1 – Szybka Ścieżka: MŚP </a:t>
                      </a:r>
                      <a:r>
                        <a:rPr lang="pl-PL" sz="1400" b="1" dirty="0">
                          <a:solidFill>
                            <a:schemeClr val="bg1"/>
                          </a:solidFill>
                        </a:rPr>
                        <a:t>(regiony słabiej rozwinięte)</a:t>
                      </a:r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507147"/>
                  </a:ext>
                </a:extLst>
              </a:tr>
              <a:tr h="462946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PO IR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Poddz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. 1.1.1 – Szybka Ścieżka: DUŻE i KONSORCJA 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1770189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PO IR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Poddz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. 1.2 - Sektor. Innowacyjny Recykling 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6342715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PO IR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Poddz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. 1.2 - Sektor.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InnoNeuroPharm</a:t>
                      </a:r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36931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PO IR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Poddz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. 1.2 - Sektor. INNOMOTO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652910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PO IR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Poddz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. 1.2 - Sektor.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INNOship</a:t>
                      </a:r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7324894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PO IR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Poddz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. 4.1.1 – Strateg. IUSER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736631"/>
                  </a:ext>
                </a:extLst>
              </a:tr>
              <a:tr h="6126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PO IR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Poddz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. 4.1.1 – Strateg. INGA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2123156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560D1FB5-872A-4EE9-B912-61C330B6013B}"/>
              </a:ext>
            </a:extLst>
          </p:cNvPr>
          <p:cNvSpPr txBox="1"/>
          <p:nvPr/>
        </p:nvSpPr>
        <p:spPr>
          <a:xfrm>
            <a:off x="653143" y="293914"/>
            <a:ext cx="11179628" cy="587829"/>
          </a:xfrm>
          <a:prstGeom prst="rect">
            <a:avLst/>
          </a:prstGeom>
          <a:solidFill>
            <a:srgbClr val="C79E73"/>
          </a:solidFill>
        </p:spPr>
        <p:txBody>
          <a:bodyPr wrap="square" rtlCol="0" anchor="ctr" anchorCtr="0">
            <a:no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Terminy naborów                                               www.ncbr.gov.pl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98C325FB-3C4C-4631-9DA8-81BC68034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68" y="227828"/>
            <a:ext cx="113454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51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t="38200" r="93624" b="36805"/>
          <a:stretch/>
        </p:blipFill>
        <p:spPr>
          <a:xfrm>
            <a:off x="-749757" y="76200"/>
            <a:ext cx="1152525" cy="923925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781159"/>
              </p:ext>
            </p:extLst>
          </p:nvPr>
        </p:nvGraphicFramePr>
        <p:xfrm>
          <a:off x="3813462" y="1212324"/>
          <a:ext cx="8965048" cy="5859575"/>
        </p:xfrm>
        <a:graphic>
          <a:graphicData uri="http://schemas.openxmlformats.org/drawingml/2006/table">
            <a:tbl>
              <a:tblPr firstRow="1" bandRow="1">
                <a:solidFill>
                  <a:srgbClr val="00B050"/>
                </a:solidFill>
                <a:tableStyleId>{21E4AEA4-8DFA-4A89-87EB-49C32662AFE0}</a:tableStyleId>
              </a:tblPr>
              <a:tblGrid>
                <a:gridCol w="1120631">
                  <a:extLst>
                    <a:ext uri="{9D8B030D-6E8A-4147-A177-3AD203B41FA5}">
                      <a16:colId xmlns:a16="http://schemas.microsoft.com/office/drawing/2014/main" xmlns="" val="3921757544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1986910976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1285035993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2455470047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3151310853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370660053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1817426681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3643710288"/>
                    </a:ext>
                  </a:extLst>
                </a:gridCol>
              </a:tblGrid>
              <a:tr h="612615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VI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VII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VIII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IX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329219"/>
                  </a:ext>
                </a:extLst>
              </a:tr>
              <a:tr h="633845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od 15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15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6030247"/>
                  </a:ext>
                </a:extLst>
              </a:tr>
              <a:tr h="644236"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 16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16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1148195"/>
                  </a:ext>
                </a:extLst>
              </a:tr>
              <a:tr h="633846"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 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9522751"/>
                  </a:ext>
                </a:extLst>
              </a:tr>
              <a:tr h="654627"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040904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593648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670063"/>
                  </a:ext>
                </a:extLst>
              </a:tr>
              <a:tr h="613064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988906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9423474"/>
                  </a:ext>
                </a:extLst>
              </a:tr>
              <a:tr h="612615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958791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314348"/>
              </p:ext>
            </p:extLst>
          </p:nvPr>
        </p:nvGraphicFramePr>
        <p:xfrm>
          <a:off x="85845" y="1204204"/>
          <a:ext cx="3649687" cy="2532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687">
                  <a:extLst>
                    <a:ext uri="{9D8B030D-6E8A-4147-A177-3AD203B41FA5}">
                      <a16:colId xmlns:a16="http://schemas.microsoft.com/office/drawing/2014/main" xmlns="" val="922865873"/>
                    </a:ext>
                  </a:extLst>
                </a:gridCol>
              </a:tblGrid>
              <a:tr h="61261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373935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PO IR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Poddz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. 4.1.2 –  Regionalne agendy naukowo-badawcze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36931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PO IR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Poddz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. 4.1.4 - Projekty aplikacyjne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652910"/>
                  </a:ext>
                </a:extLst>
              </a:tr>
              <a:tr h="61261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Program krajowy TECHMATSTRATEG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2123156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BC04D93-864B-4D48-A751-FE22A2DC1D37}"/>
              </a:ext>
            </a:extLst>
          </p:cNvPr>
          <p:cNvSpPr txBox="1"/>
          <p:nvPr/>
        </p:nvSpPr>
        <p:spPr>
          <a:xfrm>
            <a:off x="653143" y="293914"/>
            <a:ext cx="11179628" cy="587829"/>
          </a:xfrm>
          <a:prstGeom prst="rect">
            <a:avLst/>
          </a:prstGeom>
          <a:solidFill>
            <a:srgbClr val="C79E73"/>
          </a:solidFill>
        </p:spPr>
        <p:txBody>
          <a:bodyPr wrap="square" rtlCol="0" anchor="ctr" anchorCtr="0">
            <a:no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Narodowe Centrum Badań i Rozwoju                www.ncbr.gov.pl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866FBAD7-0B28-41E5-9880-D0B457554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68" y="227828"/>
            <a:ext cx="113454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41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t="38200" r="93624" b="36805"/>
          <a:stretch/>
        </p:blipFill>
        <p:spPr>
          <a:xfrm>
            <a:off x="-749757" y="76200"/>
            <a:ext cx="1152525" cy="92392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30280" y="1041116"/>
            <a:ext cx="6354763" cy="46166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K Grotesk" panose="00000500000000000000" pitchFamily="50" charset="-18"/>
              </a:rPr>
              <a:t>	Działanie 1.1.1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CE41EF3-04D8-414E-9F43-EE43FD404036}"/>
              </a:ext>
            </a:extLst>
          </p:cNvPr>
          <p:cNvSpPr txBox="1"/>
          <p:nvPr/>
        </p:nvSpPr>
        <p:spPr>
          <a:xfrm>
            <a:off x="653143" y="293914"/>
            <a:ext cx="11179628" cy="587829"/>
          </a:xfrm>
          <a:prstGeom prst="rect">
            <a:avLst/>
          </a:prstGeom>
          <a:solidFill>
            <a:srgbClr val="C79E73"/>
          </a:solidFill>
        </p:spPr>
        <p:txBody>
          <a:bodyPr wrap="square" rtlCol="0" anchor="ctr" anchorCtr="0">
            <a:no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Narodowe Centrum Badań i Rozwoju                www.ncbr.gov.pl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2CB86352-A6A8-419D-9469-57E680188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68" y="227828"/>
            <a:ext cx="113454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B60DCA8D-D409-42D8-BB2C-59DABA86AC8F}"/>
              </a:ext>
            </a:extLst>
          </p:cNvPr>
          <p:cNvSpPr/>
          <p:nvPr/>
        </p:nvSpPr>
        <p:spPr>
          <a:xfrm>
            <a:off x="837541" y="1567152"/>
            <a:ext cx="10516918" cy="543024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marL="183357" indent="183357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marL="366713" indent="366713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marL="550069" indent="550069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marL="733425" indent="733425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1833564" algn="l" defTabSz="733425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2200276" algn="l" defTabSz="733425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2566989" algn="l" defTabSz="733425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2933701" algn="l" defTabSz="733425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algn="ctr"/>
            <a:r>
              <a:rPr lang="pl-PL" sz="2456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CAŁKOWITE KWALIFIKOWALNE KOSZTY PROJEKTU - CKK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AB796D23-61AE-48AD-BDCC-F135194293AD}"/>
              </a:ext>
            </a:extLst>
          </p:cNvPr>
          <p:cNvSpPr/>
          <p:nvPr/>
        </p:nvSpPr>
        <p:spPr>
          <a:xfrm>
            <a:off x="841291" y="2151057"/>
            <a:ext cx="6552727" cy="8089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marL="183357" indent="183357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marL="366713" indent="366713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marL="550069" indent="550069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marL="733425" indent="733425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1833564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2200276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2566989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2933701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algn="ctr"/>
            <a:r>
              <a:rPr lang="pl-PL" sz="2105" b="1" dirty="0">
                <a:solidFill>
                  <a:srgbClr val="7030A0"/>
                </a:solidFill>
              </a:rPr>
              <a:t>BADANIA PRZEMYSŁOWE I PRACE ROZWOJOWE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7085C9C5-8D1B-4F80-B025-E6E8EC65A4AB}"/>
              </a:ext>
            </a:extLst>
          </p:cNvPr>
          <p:cNvSpPr/>
          <p:nvPr/>
        </p:nvSpPr>
        <p:spPr>
          <a:xfrm>
            <a:off x="7518089" y="2151057"/>
            <a:ext cx="3836369" cy="8089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marL="183357" indent="183357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marL="366713" indent="366713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marL="550069" indent="550069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marL="733425" indent="733425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1833564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2200276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2566989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2933701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algn="ctr"/>
            <a:r>
              <a:rPr lang="pl-PL" sz="2105" b="1" dirty="0">
                <a:solidFill>
                  <a:schemeClr val="bg2">
                    <a:lumMod val="25000"/>
                  </a:schemeClr>
                </a:solidFill>
              </a:rPr>
              <a:t>PRACE PRZEDWDROŻENIOWE</a:t>
            </a:r>
          </a:p>
          <a:p>
            <a:pPr algn="ctr"/>
            <a:r>
              <a:rPr lang="pl-PL" sz="2105" b="1" dirty="0">
                <a:solidFill>
                  <a:schemeClr val="bg2">
                    <a:lumMod val="50000"/>
                  </a:schemeClr>
                </a:solidFill>
              </a:rPr>
              <a:t>do 20% CKK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E0B0E670-64FD-41FC-877F-D83872D89005}"/>
              </a:ext>
            </a:extLst>
          </p:cNvPr>
          <p:cNvSpPr/>
          <p:nvPr/>
        </p:nvSpPr>
        <p:spPr>
          <a:xfrm>
            <a:off x="837541" y="2991548"/>
            <a:ext cx="4530661" cy="1187689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marL="183357" indent="183357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marL="366713" indent="366713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marL="550069" indent="550069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marL="733425" indent="733425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1833564" algn="l" defTabSz="733425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2200276" algn="l" defTabSz="733425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2566989" algn="l" defTabSz="733425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2933701" algn="l" defTabSz="733425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algn="ctr"/>
            <a:r>
              <a:rPr lang="pl-PL" sz="2105" dirty="0">
                <a:solidFill>
                  <a:srgbClr val="FF0000"/>
                </a:solidFill>
              </a:rPr>
              <a:t>KOSZTY BEZPOŚREDNIE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86B730E7-5071-466F-8D7A-9AAD28781D7C}"/>
              </a:ext>
            </a:extLst>
          </p:cNvPr>
          <p:cNvSpPr/>
          <p:nvPr/>
        </p:nvSpPr>
        <p:spPr>
          <a:xfrm>
            <a:off x="870056" y="4378817"/>
            <a:ext cx="4498146" cy="2093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201" tIns="40100" rIns="80201" bIns="401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marL="183357" indent="183357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marL="366713" indent="366713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marL="550069" indent="550069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marL="733425" indent="733425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1833564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2200276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2566989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2933701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r>
              <a:rPr lang="pl-PL" sz="2807" b="1" dirty="0">
                <a:solidFill>
                  <a:schemeClr val="tx1"/>
                </a:solidFill>
              </a:rPr>
              <a:t>W </a:t>
            </a:r>
            <a:r>
              <a:rPr lang="pl-PL" sz="1228" dirty="0">
                <a:solidFill>
                  <a:srgbClr val="FF0000"/>
                </a:solidFill>
              </a:rPr>
              <a:t>WYNAGRODZENIA</a:t>
            </a:r>
            <a:r>
              <a:rPr lang="pl-PL" sz="2456" b="1" dirty="0">
                <a:solidFill>
                  <a:schemeClr val="tx1"/>
                </a:solidFill>
              </a:rPr>
              <a:t> </a:t>
            </a:r>
            <a:r>
              <a:rPr lang="pl-PL" sz="2807" b="1" dirty="0">
                <a:solidFill>
                  <a:schemeClr val="tx1"/>
                </a:solidFill>
              </a:rPr>
              <a:t>   </a:t>
            </a:r>
            <a:r>
              <a:rPr lang="pl-PL" sz="1053" i="1" dirty="0" err="1">
                <a:solidFill>
                  <a:schemeClr val="tx1"/>
                </a:solidFill>
              </a:rPr>
              <a:t>WYNAGRODZENIA</a:t>
            </a:r>
            <a:r>
              <a:rPr lang="pl-PL" sz="1053" b="1" dirty="0">
                <a:solidFill>
                  <a:schemeClr val="tx1"/>
                </a:solidFill>
              </a:rPr>
              <a:t>    </a:t>
            </a:r>
            <a:r>
              <a:rPr lang="pl-PL" sz="1053" b="1" i="1" u="sng" dirty="0">
                <a:solidFill>
                  <a:schemeClr val="tx1"/>
                </a:solidFill>
              </a:rPr>
              <a:t>KADRY B+R</a:t>
            </a:r>
            <a:r>
              <a:rPr lang="pl-PL" sz="1053" b="1" u="sng" dirty="0">
                <a:solidFill>
                  <a:schemeClr val="tx1"/>
                </a:solidFill>
              </a:rPr>
              <a:t>      </a:t>
            </a:r>
            <a:endParaRPr lang="pl-PL" sz="2807" b="1" u="sng" dirty="0">
              <a:solidFill>
                <a:schemeClr val="tx1"/>
              </a:solidFill>
            </a:endParaRPr>
          </a:p>
          <a:p>
            <a:r>
              <a:rPr lang="pl-PL" sz="2807" b="1" dirty="0">
                <a:solidFill>
                  <a:schemeClr val="tx1"/>
                </a:solidFill>
              </a:rPr>
              <a:t>E   </a:t>
            </a:r>
            <a:r>
              <a:rPr lang="pl-PL" sz="1228" dirty="0">
                <a:solidFill>
                  <a:srgbClr val="FF0000"/>
                </a:solidFill>
              </a:rPr>
              <a:t>PODWYKONAWSTWO </a:t>
            </a:r>
            <a:r>
              <a:rPr lang="pl-PL" sz="2807" b="1" dirty="0">
                <a:solidFill>
                  <a:schemeClr val="tx1"/>
                </a:solidFill>
              </a:rPr>
              <a:t> </a:t>
            </a:r>
            <a:r>
              <a:rPr lang="pl-PL" sz="1053" i="1" dirty="0">
                <a:solidFill>
                  <a:schemeClr val="tx1"/>
                </a:solidFill>
              </a:rPr>
              <a:t>W TYM WSZYSTKIE</a:t>
            </a:r>
            <a:r>
              <a:rPr lang="pl-PL" sz="1053" b="1" dirty="0">
                <a:solidFill>
                  <a:schemeClr val="tx1"/>
                </a:solidFill>
              </a:rPr>
              <a:t>  </a:t>
            </a:r>
            <a:r>
              <a:rPr lang="pl-PL" sz="1053" i="1" dirty="0">
                <a:solidFill>
                  <a:schemeClr val="tx1"/>
                </a:solidFill>
              </a:rPr>
              <a:t>UMOWY O DZIEŁO</a:t>
            </a:r>
            <a:r>
              <a:rPr lang="pl-PL" sz="1053" b="1" dirty="0">
                <a:solidFill>
                  <a:schemeClr val="tx1"/>
                </a:solidFill>
              </a:rPr>
              <a:t>            </a:t>
            </a:r>
            <a:endParaRPr lang="pl-PL" sz="2807" b="1" dirty="0">
              <a:solidFill>
                <a:schemeClr val="tx1"/>
              </a:solidFill>
            </a:endParaRPr>
          </a:p>
          <a:p>
            <a:r>
              <a:rPr lang="pl-PL" sz="2807" b="1" dirty="0" err="1">
                <a:solidFill>
                  <a:schemeClr val="tx1"/>
                </a:solidFill>
              </a:rPr>
              <a:t>Op</a:t>
            </a:r>
            <a:r>
              <a:rPr lang="pl-PL" sz="2807" b="1" dirty="0">
                <a:solidFill>
                  <a:schemeClr val="tx1"/>
                </a:solidFill>
              </a:rPr>
              <a:t>  </a:t>
            </a:r>
            <a:r>
              <a:rPr lang="pl-PL" sz="1228" dirty="0">
                <a:solidFill>
                  <a:srgbClr val="FF0000"/>
                </a:solidFill>
              </a:rPr>
              <a:t>POZOSTAŁE KOSZTY BEZPOŚREDNIE</a:t>
            </a:r>
          </a:p>
          <a:p>
            <a:r>
              <a:rPr lang="pl-PL" sz="1228" b="1" i="1" u="sng" dirty="0">
                <a:solidFill>
                  <a:schemeClr val="tx1"/>
                </a:solidFill>
              </a:rPr>
              <a:t>APARATURA i </a:t>
            </a:r>
            <a:r>
              <a:rPr lang="pl-PL" sz="1228" b="1" i="1" u="sng" dirty="0" err="1">
                <a:solidFill>
                  <a:schemeClr val="tx1"/>
                </a:solidFill>
              </a:rPr>
              <a:t>WNiP</a:t>
            </a:r>
            <a:endParaRPr lang="pl-PL" sz="1228" b="1" i="1" u="sng" dirty="0">
              <a:solidFill>
                <a:schemeClr val="tx1"/>
              </a:solidFill>
            </a:endParaRPr>
          </a:p>
          <a:p>
            <a:r>
              <a:rPr lang="pl-PL" sz="1228" i="1" dirty="0">
                <a:solidFill>
                  <a:schemeClr val="tx1"/>
                </a:solidFill>
              </a:rPr>
              <a:t>BUDYNKI i GRUNTY</a:t>
            </a:r>
          </a:p>
          <a:p>
            <a:r>
              <a:rPr lang="pl-PL" sz="1228" i="1" dirty="0">
                <a:solidFill>
                  <a:schemeClr val="tx1"/>
                </a:solidFill>
              </a:rPr>
              <a:t>POZOSTAŁE KOSZTY OPERACYJNE		</a:t>
            </a:r>
          </a:p>
          <a:p>
            <a:r>
              <a:rPr lang="pl-PL" sz="1228" dirty="0">
                <a:solidFill>
                  <a:schemeClr val="tx1"/>
                </a:solidFill>
              </a:rPr>
              <a:t>									</a:t>
            </a:r>
            <a:endParaRPr lang="pl-PL" sz="1053" dirty="0">
              <a:solidFill>
                <a:schemeClr val="tx1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xmlns="" id="{E52A82C4-2E87-48D9-9E44-697DED2768C1}"/>
              </a:ext>
            </a:extLst>
          </p:cNvPr>
          <p:cNvSpPr/>
          <p:nvPr/>
        </p:nvSpPr>
        <p:spPr>
          <a:xfrm>
            <a:off x="5489260" y="2991548"/>
            <a:ext cx="1904758" cy="1187689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marL="183357" indent="183357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marL="366713" indent="366713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marL="550069" indent="550069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marL="733425" indent="733425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1833564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2200276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2566989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2933701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algn="ctr"/>
            <a:r>
              <a:rPr lang="pl-PL" sz="2105" dirty="0"/>
              <a:t>KOSZTY POŚREDNIE</a:t>
            </a:r>
          </a:p>
          <a:p>
            <a:pPr algn="ctr"/>
            <a:r>
              <a:rPr lang="pl-PL" sz="1228" dirty="0">
                <a:solidFill>
                  <a:srgbClr val="FFC000"/>
                </a:solidFill>
              </a:rPr>
              <a:t>RYCZAŁT</a:t>
            </a:r>
            <a:r>
              <a:rPr lang="pl-PL" dirty="0">
                <a:solidFill>
                  <a:srgbClr val="FFC000"/>
                </a:solidFill>
              </a:rPr>
              <a:t> </a:t>
            </a:r>
            <a:r>
              <a:rPr lang="pl-PL" sz="1600" dirty="0">
                <a:solidFill>
                  <a:srgbClr val="FFC000"/>
                </a:solidFill>
              </a:rPr>
              <a:t>25% (</a:t>
            </a:r>
            <a:r>
              <a:rPr lang="pl-PL" sz="1600" dirty="0" err="1">
                <a:solidFill>
                  <a:srgbClr val="FFC000"/>
                </a:solidFill>
              </a:rPr>
              <a:t>W+Op</a:t>
            </a:r>
            <a:r>
              <a:rPr lang="pl-PL" sz="1600" dirty="0">
                <a:solidFill>
                  <a:srgbClr val="FFC000"/>
                </a:solidFill>
              </a:rPr>
              <a:t>)</a:t>
            </a:r>
            <a:endParaRPr lang="pl-PL" sz="2105" dirty="0">
              <a:solidFill>
                <a:srgbClr val="FFC000"/>
              </a:solidFill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605DFC94-9C14-4363-9566-30C139EED11B}"/>
              </a:ext>
            </a:extLst>
          </p:cNvPr>
          <p:cNvSpPr/>
          <p:nvPr/>
        </p:nvSpPr>
        <p:spPr>
          <a:xfrm>
            <a:off x="5489260" y="4395520"/>
            <a:ext cx="1889172" cy="2087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201" tIns="40100" rIns="80201" bIns="401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marL="183357" indent="183357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marL="366713" indent="366713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marL="550069" indent="550069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marL="733425" indent="733425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1833564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2200276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2566989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2933701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algn="ctr"/>
            <a:r>
              <a:rPr lang="pl-PL" sz="2807" b="1" dirty="0">
                <a:solidFill>
                  <a:schemeClr val="tx1"/>
                </a:solidFill>
              </a:rPr>
              <a:t>O</a:t>
            </a:r>
          </a:p>
          <a:p>
            <a:r>
              <a:rPr lang="pl-PL" sz="1053" i="1" dirty="0">
                <a:solidFill>
                  <a:schemeClr val="tx1"/>
                </a:solidFill>
              </a:rPr>
              <a:t>WYNAJEM I UTRZYMANIE BUDYNKÓW</a:t>
            </a:r>
          </a:p>
          <a:p>
            <a:endParaRPr lang="pl-PL" sz="1053" i="1" dirty="0">
              <a:solidFill>
                <a:schemeClr val="tx1"/>
              </a:solidFill>
            </a:endParaRPr>
          </a:p>
          <a:p>
            <a:r>
              <a:rPr lang="pl-PL" sz="1053" i="1" dirty="0">
                <a:solidFill>
                  <a:schemeClr val="tx1"/>
                </a:solidFill>
              </a:rPr>
              <a:t>ADMINISTRACJA</a:t>
            </a:r>
          </a:p>
          <a:p>
            <a:endParaRPr lang="pl-PL" sz="1053" i="1" dirty="0">
              <a:solidFill>
                <a:schemeClr val="tx1"/>
              </a:solidFill>
            </a:endParaRPr>
          </a:p>
          <a:p>
            <a:r>
              <a:rPr lang="pl-PL" sz="1053" i="1" dirty="0">
                <a:solidFill>
                  <a:schemeClr val="tx1"/>
                </a:solidFill>
              </a:rPr>
              <a:t>WYNAGRODZENIA </a:t>
            </a:r>
            <a:r>
              <a:rPr lang="pl-PL" sz="1053" b="1" i="1" u="sng" dirty="0">
                <a:solidFill>
                  <a:schemeClr val="tx1"/>
                </a:solidFill>
              </a:rPr>
              <a:t>KADRY ZARZĄDZAJĄCEJ</a:t>
            </a:r>
          </a:p>
          <a:p>
            <a:endParaRPr lang="pl-PL" sz="1053" b="1" i="1" u="sng" dirty="0">
              <a:solidFill>
                <a:schemeClr val="tx1"/>
              </a:solidFill>
            </a:endParaRPr>
          </a:p>
          <a:p>
            <a:r>
              <a:rPr lang="pl-PL" sz="1053" i="1" dirty="0">
                <a:solidFill>
                  <a:schemeClr val="tx1"/>
                </a:solidFill>
              </a:rPr>
              <a:t>KOSZTY DELEGACJI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xmlns="" id="{3BCA7AB6-D991-4DF0-A16D-5AC211E039F5}"/>
              </a:ext>
            </a:extLst>
          </p:cNvPr>
          <p:cNvSpPr/>
          <p:nvPr/>
        </p:nvSpPr>
        <p:spPr>
          <a:xfrm>
            <a:off x="7515076" y="2985745"/>
            <a:ext cx="2130328" cy="1175500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marL="183357" indent="183357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marL="366713" indent="366713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marL="550069" indent="550069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marL="733425" indent="733425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1833564" algn="l" defTabSz="733425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2200276" algn="l" defTabSz="733425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2566989" algn="l" defTabSz="733425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2933701" algn="l" defTabSz="733425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algn="ctr"/>
            <a:r>
              <a:rPr lang="pl-PL" sz="2105" dirty="0">
                <a:solidFill>
                  <a:srgbClr val="FF0000"/>
                </a:solidFill>
              </a:rPr>
              <a:t>KOSZTY BEZPOŚREDNIE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8F052612-1D0A-41CA-BE72-7818A1087895}"/>
              </a:ext>
            </a:extLst>
          </p:cNvPr>
          <p:cNvSpPr/>
          <p:nvPr/>
        </p:nvSpPr>
        <p:spPr>
          <a:xfrm>
            <a:off x="9773012" y="2991548"/>
            <a:ext cx="1581446" cy="1187689"/>
          </a:xfrm>
          <a:prstGeom prst="rect">
            <a:avLst/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marL="183357" indent="183357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marL="366713" indent="366713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marL="550069" indent="550069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marL="733425" indent="733425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1833564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2200276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2566989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2933701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algn="ctr"/>
            <a:r>
              <a:rPr lang="pl-PL" sz="2105" dirty="0"/>
              <a:t>KOSZTY POŚREDNIE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xmlns="" id="{EB2558F8-1841-4AF2-9B96-3FEA15A76241}"/>
              </a:ext>
            </a:extLst>
          </p:cNvPr>
          <p:cNvSpPr/>
          <p:nvPr/>
        </p:nvSpPr>
        <p:spPr>
          <a:xfrm>
            <a:off x="7515076" y="4395520"/>
            <a:ext cx="2130328" cy="2087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201" tIns="40100" rIns="80201" bIns="401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marL="183357" indent="183357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marL="366713" indent="366713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marL="550069" indent="550069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marL="733425" indent="733425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1833564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2200276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2566989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2933701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r>
              <a:rPr lang="pl-PL" sz="2807" b="1" dirty="0">
                <a:solidFill>
                  <a:schemeClr val="tx1"/>
                </a:solidFill>
              </a:rPr>
              <a:t>W</a:t>
            </a:r>
          </a:p>
          <a:p>
            <a:r>
              <a:rPr lang="pl-PL" sz="2807" b="1" dirty="0">
                <a:solidFill>
                  <a:schemeClr val="tx1"/>
                </a:solidFill>
              </a:rPr>
              <a:t>E</a:t>
            </a:r>
            <a:endParaRPr lang="pl-PL" sz="1600" i="1" dirty="0">
              <a:solidFill>
                <a:schemeClr val="tx1"/>
              </a:solidFill>
            </a:endParaRPr>
          </a:p>
          <a:p>
            <a:r>
              <a:rPr lang="pl-PL" sz="2807" b="1" dirty="0" err="1">
                <a:solidFill>
                  <a:schemeClr val="tx1"/>
                </a:solidFill>
              </a:rPr>
              <a:t>Op</a:t>
            </a:r>
            <a:endParaRPr lang="pl-PL" sz="2807" b="1" dirty="0">
              <a:solidFill>
                <a:schemeClr val="tx1"/>
              </a:solidFill>
            </a:endParaRPr>
          </a:p>
          <a:p>
            <a:r>
              <a:rPr lang="pl-PL" sz="1228" b="1" i="1" u="sng" dirty="0">
                <a:solidFill>
                  <a:schemeClr val="tx1"/>
                </a:solidFill>
              </a:rPr>
              <a:t>NARZĘDZIA I SPRZĘT</a:t>
            </a:r>
          </a:p>
          <a:p>
            <a:r>
              <a:rPr lang="pl-PL" sz="1228" i="1" dirty="0">
                <a:solidFill>
                  <a:schemeClr val="tx1"/>
                </a:solidFill>
              </a:rPr>
              <a:t>BUDYNKI i GRUNTY</a:t>
            </a:r>
          </a:p>
          <a:p>
            <a:r>
              <a:rPr lang="pl-PL" sz="1053" i="1" dirty="0">
                <a:solidFill>
                  <a:schemeClr val="tx1"/>
                </a:solidFill>
              </a:rPr>
              <a:t>POZOSTAŁE KOSZTY </a:t>
            </a:r>
            <a:r>
              <a:rPr lang="pl-PL" sz="1228" i="1" dirty="0">
                <a:solidFill>
                  <a:schemeClr val="tx1"/>
                </a:solidFill>
              </a:rPr>
              <a:t>OPERACYJNE</a:t>
            </a:r>
            <a:endParaRPr lang="pl-PL" sz="1228" b="1" dirty="0">
              <a:solidFill>
                <a:schemeClr val="tx1"/>
              </a:solidFill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xmlns="" id="{C84052BA-C510-452E-AE72-B67185A26C72}"/>
              </a:ext>
            </a:extLst>
          </p:cNvPr>
          <p:cNvSpPr/>
          <p:nvPr/>
        </p:nvSpPr>
        <p:spPr>
          <a:xfrm>
            <a:off x="9784462" y="4400484"/>
            <a:ext cx="1581446" cy="2087336"/>
          </a:xfrm>
          <a:prstGeom prst="rect">
            <a:avLst/>
          </a:prstGeom>
          <a:solidFill>
            <a:srgbClr val="DBFB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201" tIns="40100" rIns="80201" bIns="401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marL="183357" indent="183357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marL="366713" indent="366713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marL="550069" indent="550069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marL="733425" indent="733425" algn="l" defTabSz="46857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1833564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2200276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2566989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2933701" algn="l" defTabSz="73342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algn="ctr"/>
            <a:r>
              <a:rPr lang="pl-PL" sz="2807" b="1" dirty="0">
                <a:solidFill>
                  <a:schemeClr val="tx1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135276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t="38200" r="93624" b="36805"/>
          <a:stretch/>
        </p:blipFill>
        <p:spPr>
          <a:xfrm>
            <a:off x="-749757" y="76200"/>
            <a:ext cx="1152525" cy="92392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CE41EF3-04D8-414E-9F43-EE43FD404036}"/>
              </a:ext>
            </a:extLst>
          </p:cNvPr>
          <p:cNvSpPr txBox="1"/>
          <p:nvPr/>
        </p:nvSpPr>
        <p:spPr>
          <a:xfrm>
            <a:off x="653143" y="293914"/>
            <a:ext cx="11179628" cy="587829"/>
          </a:xfrm>
          <a:prstGeom prst="rect">
            <a:avLst/>
          </a:prstGeom>
          <a:solidFill>
            <a:srgbClr val="C79E73"/>
          </a:solidFill>
        </p:spPr>
        <p:txBody>
          <a:bodyPr wrap="square" rtlCol="0" anchor="ctr" anchorCtr="0">
            <a:no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Narodowe Centrum Badań i Rozwoju                www.ncbr.gov.pl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2CB86352-A6A8-419D-9469-57E680188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68" y="227828"/>
            <a:ext cx="113454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xmlns="" id="{394572A9-CAA5-4A8E-B018-BE2ED88EE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232329"/>
              </p:ext>
            </p:extLst>
          </p:nvPr>
        </p:nvGraphicFramePr>
        <p:xfrm>
          <a:off x="653143" y="1916527"/>
          <a:ext cx="5089822" cy="27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pole tekstowe 23">
            <a:extLst>
              <a:ext uri="{FF2B5EF4-FFF2-40B4-BE49-F238E27FC236}">
                <a16:creationId xmlns:a16="http://schemas.microsoft.com/office/drawing/2014/main" xmlns="" id="{79F4EF70-546F-4455-B05F-600554EC2D45}"/>
              </a:ext>
            </a:extLst>
          </p:cNvPr>
          <p:cNvSpPr txBox="1"/>
          <p:nvPr/>
        </p:nvSpPr>
        <p:spPr>
          <a:xfrm>
            <a:off x="230280" y="150278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5"/>
                </a:solidFill>
              </a:rPr>
              <a:t>2017 rok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xmlns="" id="{F693EB59-FF9A-4720-92CC-77DD9A99A2EC}"/>
              </a:ext>
            </a:extLst>
          </p:cNvPr>
          <p:cNvSpPr txBox="1"/>
          <p:nvPr/>
        </p:nvSpPr>
        <p:spPr>
          <a:xfrm>
            <a:off x="4910809" y="233968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5"/>
                </a:solidFill>
              </a:rPr>
              <a:t>2018 rok 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xmlns="" id="{712FC55E-9A18-4811-8049-F8596F571F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804269"/>
              </p:ext>
            </p:extLst>
          </p:nvPr>
        </p:nvGraphicFramePr>
        <p:xfrm>
          <a:off x="5909727" y="2636607"/>
          <a:ext cx="5486400" cy="44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7" name="Prostokąt 26">
            <a:extLst>
              <a:ext uri="{FF2B5EF4-FFF2-40B4-BE49-F238E27FC236}">
                <a16:creationId xmlns:a16="http://schemas.microsoft.com/office/drawing/2014/main" xmlns="" id="{D614130D-8946-40D3-B5A7-C38A9D36F10D}"/>
              </a:ext>
            </a:extLst>
          </p:cNvPr>
          <p:cNvSpPr/>
          <p:nvPr/>
        </p:nvSpPr>
        <p:spPr>
          <a:xfrm>
            <a:off x="9477779" y="5085607"/>
            <a:ext cx="13965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Ocena wniosku </a:t>
            </a:r>
          </a:p>
          <a:p>
            <a:pPr algn="ctr"/>
            <a:r>
              <a:rPr lang="pl-PL" sz="1400" b="1" dirty="0">
                <a:solidFill>
                  <a:srgbClr val="FF0000"/>
                </a:solidFill>
              </a:rPr>
              <a:t>po poprawkach</a:t>
            </a:r>
          </a:p>
          <a:p>
            <a:pPr algn="ctr"/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xmlns="" id="{69288316-7984-40E5-B889-16FFB2C35E8C}"/>
              </a:ext>
            </a:extLst>
          </p:cNvPr>
          <p:cNvSpPr txBox="1"/>
          <p:nvPr/>
        </p:nvSpPr>
        <p:spPr>
          <a:xfrm>
            <a:off x="230280" y="1041116"/>
            <a:ext cx="6354763" cy="46166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K Grotesk" panose="00000500000000000000" pitchFamily="50" charset="-18"/>
              </a:rPr>
              <a:t>	Działanie 1.1.1 – </a:t>
            </a:r>
            <a:r>
              <a:rPr lang="pl-PL" sz="2400" b="1" dirty="0">
                <a:solidFill>
                  <a:srgbClr val="FF0000"/>
                </a:solidFill>
                <a:latin typeface="HK Grotesk" panose="00000500000000000000" pitchFamily="50" charset="-18"/>
              </a:rPr>
              <a:t>ZMIANY </a:t>
            </a:r>
            <a:endParaRPr lang="pl-PL" sz="2400" b="1" dirty="0">
              <a:solidFill>
                <a:schemeClr val="tx1">
                  <a:lumMod val="95000"/>
                  <a:lumOff val="5000"/>
                </a:schemeClr>
              </a:solidFill>
              <a:latin typeface="HK Grotesk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52054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t="38200" r="93624" b="36805"/>
          <a:stretch/>
        </p:blipFill>
        <p:spPr>
          <a:xfrm>
            <a:off x="-749757" y="76200"/>
            <a:ext cx="1152525" cy="92392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CE41EF3-04D8-414E-9F43-EE43FD404036}"/>
              </a:ext>
            </a:extLst>
          </p:cNvPr>
          <p:cNvSpPr txBox="1"/>
          <p:nvPr/>
        </p:nvSpPr>
        <p:spPr>
          <a:xfrm>
            <a:off x="653143" y="293914"/>
            <a:ext cx="11179628" cy="587829"/>
          </a:xfrm>
          <a:prstGeom prst="rect">
            <a:avLst/>
          </a:prstGeom>
          <a:solidFill>
            <a:srgbClr val="C79E73"/>
          </a:solidFill>
        </p:spPr>
        <p:txBody>
          <a:bodyPr wrap="square" rtlCol="0" anchor="ctr" anchorCtr="0">
            <a:no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Studium przypadku czyli projekty z dofinasowaniem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73E2A803-F71D-44C2-96CC-43C0FC853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20111"/>
              </p:ext>
            </p:extLst>
          </p:nvPr>
        </p:nvGraphicFramePr>
        <p:xfrm>
          <a:off x="163286" y="979124"/>
          <a:ext cx="11930742" cy="5825543"/>
        </p:xfrm>
        <a:graphic>
          <a:graphicData uri="http://schemas.openxmlformats.org/drawingml/2006/table">
            <a:tbl>
              <a:tblPr firstCol="1">
                <a:tableStyleId>{93296810-A885-4BE3-A3E7-6D5BEEA58F35}</a:tableStyleId>
              </a:tblPr>
              <a:tblGrid>
                <a:gridCol w="8577943">
                  <a:extLst>
                    <a:ext uri="{9D8B030D-6E8A-4147-A177-3AD203B41FA5}">
                      <a16:colId xmlns:a16="http://schemas.microsoft.com/office/drawing/2014/main" xmlns="" val="2152946588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xmlns="" val="1533379046"/>
                    </a:ext>
                  </a:extLst>
                </a:gridCol>
                <a:gridCol w="1719942">
                  <a:extLst>
                    <a:ext uri="{9D8B030D-6E8A-4147-A177-3AD203B41FA5}">
                      <a16:colId xmlns:a16="http://schemas.microsoft.com/office/drawing/2014/main" xmlns="" val="1356438677"/>
                    </a:ext>
                  </a:extLst>
                </a:gridCol>
              </a:tblGrid>
              <a:tr h="553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Tytuł projektu </a:t>
                      </a:r>
                    </a:p>
                  </a:txBody>
                  <a:tcPr marL="8847" marR="884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Wartość projektu </a:t>
                      </a:r>
                    </a:p>
                  </a:txBody>
                  <a:tcPr marL="8847" marR="884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Wartość dofinansowania </a:t>
                      </a:r>
                    </a:p>
                  </a:txBody>
                  <a:tcPr marL="8847" marR="884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8582754"/>
                  </a:ext>
                </a:extLst>
              </a:tr>
              <a:tr h="3465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Budowa zbilansowanego energetycznie rekreacyjnego domu pływającego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856 308,97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568 834,05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extLst>
                  <a:ext uri="{0D108BD9-81ED-4DB2-BD59-A6C34878D82A}">
                    <a16:rowId xmlns:a16="http://schemas.microsoft.com/office/drawing/2014/main" xmlns="" val="929591658"/>
                  </a:ext>
                </a:extLst>
              </a:tr>
              <a:tr h="6071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Musicon – innowacyjne muzyczne pomoce dydaktyczno-terapeutyczne dla dzieci i młodzieży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1 465 745,43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1 091 180,93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extLst>
                  <a:ext uri="{0D108BD9-81ED-4DB2-BD59-A6C34878D82A}">
                    <a16:rowId xmlns:a16="http://schemas.microsoft.com/office/drawing/2014/main" xmlns="" val="1154976012"/>
                  </a:ext>
                </a:extLst>
              </a:tr>
              <a:tr h="3525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Kocioł opalany biomasą do zastosowań suszarniczych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570 258,00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429 998,40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extLst>
                  <a:ext uri="{0D108BD9-81ED-4DB2-BD59-A6C34878D82A}">
                    <a16:rowId xmlns:a16="http://schemas.microsoft.com/office/drawing/2014/main" xmlns="" val="3079024923"/>
                  </a:ext>
                </a:extLst>
              </a:tr>
              <a:tr h="3525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Produkcja lodów naturalnych i sorbetów dla diabetyków (Lody 0% cukru)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333 099,00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245 138,40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extLst>
                  <a:ext uri="{0D108BD9-81ED-4DB2-BD59-A6C34878D82A}">
                    <a16:rowId xmlns:a16="http://schemas.microsoft.com/office/drawing/2014/main" xmlns="" val="3313309318"/>
                  </a:ext>
                </a:extLst>
              </a:tr>
              <a:tr h="7442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Opracowanie technologii pozwalającej na wytworzenie prototypu innowacyjnego i autorskiego urządzenia do zbierania i wstępnego segregowania odpadów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1 499 179,50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1 107 198,20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extLst>
                  <a:ext uri="{0D108BD9-81ED-4DB2-BD59-A6C34878D82A}">
                    <a16:rowId xmlns:a16="http://schemas.microsoft.com/office/drawing/2014/main" xmlns="" val="4109571755"/>
                  </a:ext>
                </a:extLst>
              </a:tr>
              <a:tr h="714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Opracowanie technologii wykorzystującej odpady wełny mineralnej oraz odpady polistyrenu (styropianu) w celu wytwarzania nowego materiału kompozytowego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1 476 519,79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1 108 737,51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extLst>
                  <a:ext uri="{0D108BD9-81ED-4DB2-BD59-A6C34878D82A}">
                    <a16:rowId xmlns:a16="http://schemas.microsoft.com/office/drawing/2014/main" xmlns="" val="2555097522"/>
                  </a:ext>
                </a:extLst>
              </a:tr>
              <a:tr h="509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Przyjazny dla środowiska pasowy rozsiewacz do nawozów dla upraw rzędowych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1 483 507,6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1 030 000,32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extLst>
                  <a:ext uri="{0D108BD9-81ED-4DB2-BD59-A6C34878D82A}">
                    <a16:rowId xmlns:a16="http://schemas.microsoft.com/office/drawing/2014/main" xmlns="" val="3498163346"/>
                  </a:ext>
                </a:extLst>
              </a:tr>
              <a:tr h="7247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Opracowanie typoszeregu gwintowników i wierteł pokrywanych powłokami nanostrukturalnymi do pracy z materiałami trudnoobrabialnymi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14 059 450,09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8 913 738,31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extLst>
                  <a:ext uri="{0D108BD9-81ED-4DB2-BD59-A6C34878D82A}">
                    <a16:rowId xmlns:a16="http://schemas.microsoft.com/office/drawing/2014/main" xmlns="" val="3795299851"/>
                  </a:ext>
                </a:extLst>
              </a:tr>
              <a:tr h="8864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Opracowanie zaawansowanego systemu monitorowania oraz badania realnej skuteczności oddziaływania reklamy zewnętrznej z wykorzystaniem technik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machine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learningu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7 524 512,79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5 524 128,76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extLst>
                  <a:ext uri="{0D108BD9-81ED-4DB2-BD59-A6C34878D82A}">
                    <a16:rowId xmlns:a16="http://schemas.microsoft.com/office/drawing/2014/main" xmlns="" val="532243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34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t="38200" r="93624" b="36805"/>
          <a:stretch/>
        </p:blipFill>
        <p:spPr>
          <a:xfrm>
            <a:off x="-749757" y="76200"/>
            <a:ext cx="1152525" cy="92392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CE41EF3-04D8-414E-9F43-EE43FD404036}"/>
              </a:ext>
            </a:extLst>
          </p:cNvPr>
          <p:cNvSpPr txBox="1"/>
          <p:nvPr/>
        </p:nvSpPr>
        <p:spPr>
          <a:xfrm>
            <a:off x="653143" y="293914"/>
            <a:ext cx="11179628" cy="587829"/>
          </a:xfrm>
          <a:prstGeom prst="rect">
            <a:avLst/>
          </a:prstGeom>
          <a:solidFill>
            <a:srgbClr val="C79E73"/>
          </a:solidFill>
        </p:spPr>
        <p:txBody>
          <a:bodyPr wrap="square" rtlCol="0" anchor="ctr" anchorCtr="0">
            <a:no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Studium przypadku czyli projekty z dofinasowaniem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73E2A803-F71D-44C2-96CC-43C0FC853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105816"/>
              </p:ext>
            </p:extLst>
          </p:nvPr>
        </p:nvGraphicFramePr>
        <p:xfrm>
          <a:off x="163286" y="979124"/>
          <a:ext cx="11930742" cy="5804132"/>
        </p:xfrm>
        <a:graphic>
          <a:graphicData uri="http://schemas.openxmlformats.org/drawingml/2006/table">
            <a:tbl>
              <a:tblPr firstCol="1">
                <a:tableStyleId>{93296810-A885-4BE3-A3E7-6D5BEEA58F35}</a:tableStyleId>
              </a:tblPr>
              <a:tblGrid>
                <a:gridCol w="8577943">
                  <a:extLst>
                    <a:ext uri="{9D8B030D-6E8A-4147-A177-3AD203B41FA5}">
                      <a16:colId xmlns:a16="http://schemas.microsoft.com/office/drawing/2014/main" xmlns="" val="2152946588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xmlns="" val="1533379046"/>
                    </a:ext>
                  </a:extLst>
                </a:gridCol>
                <a:gridCol w="1719942">
                  <a:extLst>
                    <a:ext uri="{9D8B030D-6E8A-4147-A177-3AD203B41FA5}">
                      <a16:colId xmlns:a16="http://schemas.microsoft.com/office/drawing/2014/main" xmlns="" val="1356438677"/>
                    </a:ext>
                  </a:extLst>
                </a:gridCol>
              </a:tblGrid>
              <a:tr h="553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Tytuł projektu </a:t>
                      </a:r>
                    </a:p>
                  </a:txBody>
                  <a:tcPr marL="8847" marR="884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Wartość projektu </a:t>
                      </a:r>
                    </a:p>
                  </a:txBody>
                  <a:tcPr marL="8847" marR="884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Wartość dofinansowania </a:t>
                      </a:r>
                    </a:p>
                  </a:txBody>
                  <a:tcPr marL="8847" marR="884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8582754"/>
                  </a:ext>
                </a:extLst>
              </a:tr>
              <a:tr h="3465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Prace badawczo-rozwojowe nad zautomatyzowaniem procesu inwentaryzacji i niszczenia Barszczu Sosnowskiego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Heracleum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Sosnowskyi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 Barszczu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Mantegazziego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Heracleum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Mantegazzianum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za pomocą systemów bezzałogowych.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7 584 046,18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5 822 506,56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extLst>
                  <a:ext uri="{0D108BD9-81ED-4DB2-BD59-A6C34878D82A}">
                    <a16:rowId xmlns:a16="http://schemas.microsoft.com/office/drawing/2014/main" xmlns="" val="929591658"/>
                  </a:ext>
                </a:extLst>
              </a:tr>
              <a:tr h="6071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Opracowanie innowacyjnego w skali świata systemu do projektowania, sterowania i zarządzania infrastrukturą oświetleniową miast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8 890 525,80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6 871 353,84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extLst>
                  <a:ext uri="{0D108BD9-81ED-4DB2-BD59-A6C34878D82A}">
                    <a16:rowId xmlns:a16="http://schemas.microsoft.com/office/drawing/2014/main" xmlns="" val="1154976012"/>
                  </a:ext>
                </a:extLst>
              </a:tr>
              <a:tr h="3525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Opracowanie i wytworzenie prototypów ultralekkich bezpiecznych słupów oświetleniowych do zastosowania w pasie drogowym wraz z demonstracyjną linią technologiczną o podwyższonych parametrach wydajności, niezawodności i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eko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-efektywności produkcji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26 234 697,33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16 788 125,29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extLst>
                  <a:ext uri="{0D108BD9-81ED-4DB2-BD59-A6C34878D82A}">
                    <a16:rowId xmlns:a16="http://schemas.microsoft.com/office/drawing/2014/main" xmlns="" val="3079024923"/>
                  </a:ext>
                </a:extLst>
              </a:tr>
              <a:tr h="3525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Demonstracja ultra efektywnej hybrydowej technologii produkcji płyt na bazie fornirów drzewnych przełomem na europejskim rynku wyrobów drewnopochodnych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98 250 868,08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39 300 347,23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extLst>
                  <a:ext uri="{0D108BD9-81ED-4DB2-BD59-A6C34878D82A}">
                    <a16:rowId xmlns:a16="http://schemas.microsoft.com/office/drawing/2014/main" xmlns="" val="3313309318"/>
                  </a:ext>
                </a:extLst>
              </a:tr>
              <a:tr h="7442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Wysokowydajna pilotażowa linia do mrożonek wieloskładnikowych o podniesionych parametrach jakościowych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19 731 019,50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12 038 833,43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extLst>
                  <a:ext uri="{0D108BD9-81ED-4DB2-BD59-A6C34878D82A}">
                    <a16:rowId xmlns:a16="http://schemas.microsoft.com/office/drawing/2014/main" xmlns="" val="4109571755"/>
                  </a:ext>
                </a:extLst>
              </a:tr>
              <a:tr h="714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Opracowanie i wdrożenie kompleksowej technologii uzyskiwania wysokiej jakości wyrobów makaronowych z dodatkiem polskiej pszenicy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durum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33 780 352,60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21 721 639,44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extLst>
                  <a:ext uri="{0D108BD9-81ED-4DB2-BD59-A6C34878D82A}">
                    <a16:rowId xmlns:a16="http://schemas.microsoft.com/office/drawing/2014/main" xmlns="" val="2555097522"/>
                  </a:ext>
                </a:extLst>
              </a:tr>
              <a:tr h="509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Nowatorska koncepcja poboru opłat i rozliczania usług miejskich w ramach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SmartCity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14 001 961,77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6 986 071,56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47" marR="8847" marT="0" marB="0"/>
                </a:tc>
                <a:extLst>
                  <a:ext uri="{0D108BD9-81ED-4DB2-BD59-A6C34878D82A}">
                    <a16:rowId xmlns:a16="http://schemas.microsoft.com/office/drawing/2014/main" xmlns="" val="3498163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048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t="38200" r="93624" b="36805"/>
          <a:stretch/>
        </p:blipFill>
        <p:spPr>
          <a:xfrm>
            <a:off x="-749757" y="76200"/>
            <a:ext cx="1152525" cy="92392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CE41EF3-04D8-414E-9F43-EE43FD404036}"/>
              </a:ext>
            </a:extLst>
          </p:cNvPr>
          <p:cNvSpPr txBox="1"/>
          <p:nvPr/>
        </p:nvSpPr>
        <p:spPr>
          <a:xfrm>
            <a:off x="653143" y="293914"/>
            <a:ext cx="11179628" cy="587829"/>
          </a:xfrm>
          <a:prstGeom prst="rect">
            <a:avLst/>
          </a:prstGeom>
          <a:solidFill>
            <a:srgbClr val="C79E73"/>
          </a:solidFill>
        </p:spPr>
        <p:txBody>
          <a:bodyPr wrap="square" rtlCol="0" anchor="ctr" anchorCtr="0">
            <a:no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„9 kroków do sukcesu” czyli najistotniejsze elementy projektu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5F74AE6C-AFD4-4A98-9921-5DB97763E4C1}"/>
              </a:ext>
            </a:extLst>
          </p:cNvPr>
          <p:cNvSpPr/>
          <p:nvPr/>
        </p:nvSpPr>
        <p:spPr>
          <a:xfrm>
            <a:off x="424543" y="1013914"/>
            <a:ext cx="11636828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Projekt obejmuje badania przemysłowe i prace rozwojowe albo prace rozwojowe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Projekt wpisuje się w Krajową Inteligentną Specjalizację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Własność intelektualna nie stanowi bariery dla wdrożenia rezultatów projektu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Kadra zarządzająca oraz sposób zarządzania w projekcie umożliwia jego prawidłową realizację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Zaplanowane prace B+R są adekwatne do osiągnięcia celu projektu, a ryzyka z nimi związane zostały zdefiniowane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Zespół badawczy oraz zasoby techniczne Wnioskodawcy zapewniają prawidłową realizację zaplanowanych w projekcie prac B+R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Nowość rezultatów projektu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Zapotrzebowanie rynkowe i opłacalność wdrożenia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Wdrożenie rezultatów projektu planowane jest na terenie RP</a:t>
            </a:r>
          </a:p>
          <a:p>
            <a:pPr marL="342900" indent="-342900">
              <a:buFont typeface="+mj-lt"/>
              <a:buAutoNum type="arabicPeriod"/>
            </a:pPr>
            <a:endParaRPr lang="pl-PL" sz="2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l-PL" sz="2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3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t="38200" r="93624" b="36805"/>
          <a:stretch/>
        </p:blipFill>
        <p:spPr>
          <a:xfrm>
            <a:off x="-749757" y="76200"/>
            <a:ext cx="1152525" cy="92392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CE41EF3-04D8-414E-9F43-EE43FD404036}"/>
              </a:ext>
            </a:extLst>
          </p:cNvPr>
          <p:cNvSpPr txBox="1"/>
          <p:nvPr/>
        </p:nvSpPr>
        <p:spPr>
          <a:xfrm>
            <a:off x="653143" y="293914"/>
            <a:ext cx="11179628" cy="587829"/>
          </a:xfrm>
          <a:prstGeom prst="rect">
            <a:avLst/>
          </a:prstGeom>
          <a:solidFill>
            <a:srgbClr val="C79E73"/>
          </a:solidFill>
        </p:spPr>
        <p:txBody>
          <a:bodyPr wrap="square" rtlCol="0" anchor="ctr" anchorCtr="0">
            <a:no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Narodowe Centrum Badań i Rozwoju                www.ncbr.gov.pl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2CB86352-A6A8-419D-9469-57E680188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68" y="227828"/>
            <a:ext cx="113454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CDC08EF2-C866-4E03-8A3F-1697E5122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3" y="1096781"/>
            <a:ext cx="10351905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95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t="38200" r="93624" b="36805"/>
          <a:stretch/>
        </p:blipFill>
        <p:spPr>
          <a:xfrm>
            <a:off x="-749757" y="76200"/>
            <a:ext cx="1152525" cy="923925"/>
          </a:xfrm>
          <a:prstGeom prst="rect">
            <a:avLst/>
          </a:prstGeom>
        </p:spPr>
      </p:pic>
      <p:pic>
        <p:nvPicPr>
          <p:cNvPr id="3074" name="Picture 2" descr="Trzymam kciuki!">
            <a:extLst>
              <a:ext uri="{FF2B5EF4-FFF2-40B4-BE49-F238E27FC236}">
                <a16:creationId xmlns:a16="http://schemas.microsoft.com/office/drawing/2014/main" xmlns="" id="{AC71B0DF-B1FA-42FB-A2A1-4521DC63A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4"/>
          <a:stretch/>
        </p:blipFill>
        <p:spPr bwMode="auto">
          <a:xfrm>
            <a:off x="3470132" y="667615"/>
            <a:ext cx="5565036" cy="4164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88156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C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36666" b="35397"/>
          <a:stretch/>
        </p:blipFill>
        <p:spPr>
          <a:xfrm>
            <a:off x="3312367" y="2710613"/>
            <a:ext cx="5873634" cy="116003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BFD7EF6-2D72-4745-9A6A-D15E29FE38B8}"/>
              </a:ext>
            </a:extLst>
          </p:cNvPr>
          <p:cNvSpPr txBox="1"/>
          <p:nvPr/>
        </p:nvSpPr>
        <p:spPr>
          <a:xfrm>
            <a:off x="506186" y="4658096"/>
            <a:ext cx="11179628" cy="58782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Patryk Weisser </a:t>
            </a:r>
          </a:p>
          <a:p>
            <a:pPr algn="ctr"/>
            <a:endParaRPr lang="pl-PL" sz="2400" b="1" dirty="0">
              <a:solidFill>
                <a:schemeClr val="bg1"/>
              </a:solidFill>
              <a:latin typeface="HK Grotesk Light" panose="00000400000000000000" pitchFamily="50" charset="-18"/>
            </a:endParaRPr>
          </a:p>
          <a:p>
            <a:pPr algn="ctr"/>
            <a:r>
              <a:rPr lang="pl-PL" sz="24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biuro@iipis.pl</a:t>
            </a:r>
            <a:endParaRPr lang="pl-PL" sz="2800" b="1" dirty="0">
              <a:solidFill>
                <a:schemeClr val="bg1"/>
              </a:solidFill>
              <a:latin typeface="HK Grotesk Light" panose="000004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481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t="38200" r="93624" b="36805"/>
          <a:stretch/>
        </p:blipFill>
        <p:spPr>
          <a:xfrm>
            <a:off x="-749757" y="76200"/>
            <a:ext cx="1152525" cy="92392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53143" y="293914"/>
            <a:ext cx="11179628" cy="58782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pl-PL" sz="2800" b="1" dirty="0">
                <a:solidFill>
                  <a:srgbClr val="6D6E71"/>
                </a:solidFill>
                <a:latin typeface="HK Grotesk Light" panose="00000400000000000000" pitchFamily="50" charset="-18"/>
              </a:rPr>
              <a:t>Programy ogólnokrajowe – Instytucje Zarządzające 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035161" y="2958544"/>
            <a:ext cx="82550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K Grotesk" panose="00000500000000000000" pitchFamily="50" charset="-18"/>
                <a:cs typeface="Arial" charset="0"/>
              </a:rPr>
              <a:t>Narodowe Centrum Badań i Rozwoju </a:t>
            </a:r>
            <a:b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K Grotesk" panose="00000500000000000000" pitchFamily="50" charset="-18"/>
                <a:cs typeface="Arial" charset="0"/>
              </a:rPr>
            </a:br>
            <a:endParaRPr lang="pl-PL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K Grotesk" panose="00000500000000000000" pitchFamily="50" charset="-18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K Grotesk" panose="00000500000000000000" pitchFamily="50" charset="-18"/>
              <a:cs typeface="Arial" charset="0"/>
            </a:endParaRPr>
          </a:p>
          <a:p>
            <a:pPr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K Grotesk" panose="00000500000000000000" pitchFamily="50" charset="-18"/>
                <a:cs typeface="Arial" charset="0"/>
              </a:rPr>
              <a:t>Polska Agencja Rozwoju Przedsiębiorczości</a:t>
            </a:r>
            <a:b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K Grotesk" panose="00000500000000000000" pitchFamily="50" charset="-18"/>
                <a:cs typeface="Arial" charset="0"/>
              </a:rPr>
            </a:br>
            <a:r>
              <a:rPr lang="pl-PL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K Grotesk" panose="00000500000000000000" pitchFamily="50" charset="-18"/>
                <a:cs typeface="Arial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K Grotesk" panose="00000500000000000000" pitchFamily="50" charset="-18"/>
              <a:cs typeface="Arial" charset="0"/>
            </a:endParaRPr>
          </a:p>
          <a:p>
            <a:pPr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K Grotesk" panose="00000500000000000000" pitchFamily="50" charset="-18"/>
                <a:cs typeface="Arial" charset="0"/>
              </a:rPr>
              <a:t>Bank Gospodarstwa Krajowego </a:t>
            </a:r>
            <a:b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K Grotesk" panose="00000500000000000000" pitchFamily="50" charset="-18"/>
                <a:cs typeface="Arial" charset="0"/>
              </a:rPr>
            </a:br>
            <a:endParaRPr lang="pl-PL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K Grotesk" panose="00000500000000000000" pitchFamily="50" charset="-18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K Grotesk" panose="00000500000000000000" pitchFamily="50" charset="-18"/>
              <a:cs typeface="Arial" charset="0"/>
            </a:endParaRPr>
          </a:p>
          <a:p>
            <a:pPr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K Grotesk" panose="00000500000000000000" pitchFamily="50" charset="-18"/>
                <a:cs typeface="Arial" charset="0"/>
              </a:rPr>
              <a:t>Ministerstwo Inwestycji i Rozwoju </a:t>
            </a:r>
            <a:endParaRPr lang="pl-PL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K Grotesk" panose="00000500000000000000" pitchFamily="50" charset="-18"/>
              <a:cs typeface="Arial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69" y="2776071"/>
            <a:ext cx="113454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38" y="4981373"/>
            <a:ext cx="95172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AAC592D-5604-40C5-9C83-6B70FE8C3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24" y="6147222"/>
            <a:ext cx="1681772" cy="57224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7C4A5E41-BA68-469D-BC38-7F6C9D3A1E57}"/>
              </a:ext>
            </a:extLst>
          </p:cNvPr>
          <p:cNvSpPr/>
          <p:nvPr/>
        </p:nvSpPr>
        <p:spPr>
          <a:xfrm>
            <a:off x="2396996" y="1310180"/>
            <a:ext cx="5753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K Grotesk" panose="00000500000000000000" pitchFamily="50" charset="-18"/>
                <a:cs typeface="Arial" charset="0"/>
              </a:rPr>
              <a:t>Program Operacyjny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K Grotesk" panose="00000500000000000000" pitchFamily="50" charset="-18"/>
                <a:cs typeface="Arial" charset="0"/>
              </a:rPr>
              <a:t>Inteligentny Rozwój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03D586EE-4018-439F-AB3E-19EBCC85C0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538" y="1100789"/>
            <a:ext cx="1391144" cy="923925"/>
          </a:xfrm>
          <a:prstGeom prst="rect">
            <a:avLst/>
          </a:prstGeom>
        </p:spPr>
      </p:pic>
      <p:pic>
        <p:nvPicPr>
          <p:cNvPr id="1028" name="Picture 4" descr="PARP">
            <a:extLst>
              <a:ext uri="{FF2B5EF4-FFF2-40B4-BE49-F238E27FC236}">
                <a16:creationId xmlns:a16="http://schemas.microsoft.com/office/drawing/2014/main" xmlns="" id="{969DE0A8-79C8-457B-B050-C007DE7B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91" y="4021546"/>
            <a:ext cx="14859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76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t="38200" r="93624" b="36805"/>
          <a:stretch/>
        </p:blipFill>
        <p:spPr>
          <a:xfrm>
            <a:off x="-749757" y="117764"/>
            <a:ext cx="1152525" cy="92392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B6991F1C-82F3-432A-BF2B-D389E2BADAD3}"/>
              </a:ext>
            </a:extLst>
          </p:cNvPr>
          <p:cNvSpPr txBox="1"/>
          <p:nvPr/>
        </p:nvSpPr>
        <p:spPr>
          <a:xfrm>
            <a:off x="653143" y="293914"/>
            <a:ext cx="11179628" cy="587829"/>
          </a:xfrm>
          <a:prstGeom prst="rect">
            <a:avLst/>
          </a:prstGeom>
          <a:solidFill>
            <a:srgbClr val="938988"/>
          </a:solidFill>
        </p:spPr>
        <p:txBody>
          <a:bodyPr wrap="square" rtlCol="0" anchor="ctr" anchorCtr="0">
            <a:no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Ministerstwo Inwestycji i Rozwoju                                       </a:t>
            </a:r>
            <a:r>
              <a:rPr lang="pl-PL" sz="28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www.miir.gov.pl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053934CC-9148-4D89-A738-F6D4E7D4C8A1}"/>
              </a:ext>
            </a:extLst>
          </p:cNvPr>
          <p:cNvSpPr/>
          <p:nvPr/>
        </p:nvSpPr>
        <p:spPr>
          <a:xfrm>
            <a:off x="7081088" y="227828"/>
            <a:ext cx="1827508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A16B148-FEDB-42E2-9C74-28E2636EC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86" t="13334" r="2244" b="21944"/>
          <a:stretch/>
        </p:blipFill>
        <p:spPr>
          <a:xfrm>
            <a:off x="0" y="1070263"/>
            <a:ext cx="12192000" cy="564758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4CDAD534-3800-475C-ADEA-5BA3B0ABD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956" y="338077"/>
            <a:ext cx="1681772" cy="57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4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t="38200" r="93624" b="36805"/>
          <a:stretch/>
        </p:blipFill>
        <p:spPr>
          <a:xfrm>
            <a:off x="-749757" y="117764"/>
            <a:ext cx="1152525" cy="923925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053934CC-9148-4D89-A738-F6D4E7D4C8A1}"/>
              </a:ext>
            </a:extLst>
          </p:cNvPr>
          <p:cNvSpPr/>
          <p:nvPr/>
        </p:nvSpPr>
        <p:spPr>
          <a:xfrm>
            <a:off x="7081088" y="227828"/>
            <a:ext cx="1827508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4EEAC783-3017-4B20-9257-1FC2CE3EF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776825"/>
              </p:ext>
            </p:extLst>
          </p:nvPr>
        </p:nvGraphicFramePr>
        <p:xfrm>
          <a:off x="3813462" y="1212324"/>
          <a:ext cx="8965048" cy="7255818"/>
        </p:xfrm>
        <a:graphic>
          <a:graphicData uri="http://schemas.openxmlformats.org/drawingml/2006/table">
            <a:tbl>
              <a:tblPr firstRow="1" bandRow="1">
                <a:solidFill>
                  <a:srgbClr val="00B050"/>
                </a:solidFill>
                <a:tableStyleId>{21E4AEA4-8DFA-4A89-87EB-49C32662AFE0}</a:tableStyleId>
              </a:tblPr>
              <a:tblGrid>
                <a:gridCol w="1120631">
                  <a:extLst>
                    <a:ext uri="{9D8B030D-6E8A-4147-A177-3AD203B41FA5}">
                      <a16:colId xmlns:a16="http://schemas.microsoft.com/office/drawing/2014/main" xmlns="" val="3921757544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1986910976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1285035993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2455470047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3151310853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370660053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1817426681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3643710288"/>
                    </a:ext>
                  </a:extLst>
                </a:gridCol>
              </a:tblGrid>
              <a:tr h="612615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VI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VII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VIII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IX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329219"/>
                  </a:ext>
                </a:extLst>
              </a:tr>
              <a:tr h="907870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 28</a:t>
                      </a:r>
                    </a:p>
                  </a:txBody>
                  <a:tcPr>
                    <a:solidFill>
                      <a:srgbClr val="938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38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6</a:t>
                      </a:r>
                    </a:p>
                  </a:txBody>
                  <a:tcPr>
                    <a:solidFill>
                      <a:srgbClr val="938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9720302"/>
                  </a:ext>
                </a:extLst>
              </a:tr>
              <a:tr h="633845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6030247"/>
                  </a:ext>
                </a:extLst>
              </a:tr>
              <a:tr h="644236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1148195"/>
                  </a:ext>
                </a:extLst>
              </a:tr>
              <a:tr h="633846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9522751"/>
                  </a:ext>
                </a:extLst>
              </a:tr>
              <a:tr h="935182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040904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5936484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670063"/>
                  </a:ext>
                </a:extLst>
              </a:tr>
              <a:tr h="613064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988906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9423474"/>
                  </a:ext>
                </a:extLst>
              </a:tr>
              <a:tr h="612615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958791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xmlns="" id="{611A2AA8-B7C4-41EB-A433-A16E9748F76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845" y="1204204"/>
          <a:ext cx="3649687" cy="480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687">
                  <a:extLst>
                    <a:ext uri="{9D8B030D-6E8A-4147-A177-3AD203B41FA5}">
                      <a16:colId xmlns:a16="http://schemas.microsoft.com/office/drawing/2014/main" xmlns="" val="922865873"/>
                    </a:ext>
                  </a:extLst>
                </a:gridCol>
              </a:tblGrid>
              <a:tr h="61261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373935"/>
                  </a:ext>
                </a:extLst>
              </a:tr>
              <a:tr h="392614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PO IR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Poddz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. 2.1</a:t>
                      </a:r>
                    </a:p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Wsparcie inwestycji w infrastrukturę B+R przedsiębiorstw</a:t>
                      </a:r>
                    </a:p>
                  </a:txBody>
                  <a:tcPr>
                    <a:solidFill>
                      <a:srgbClr val="9389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507147"/>
                  </a:ext>
                </a:extLst>
              </a:tr>
              <a:tr h="462946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Poręczenia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 i gwarancje w ramach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programów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rządowych</a:t>
                      </a:r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1770189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algn="ctr"/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6342715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algn="ctr"/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36931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algn="ctr"/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652910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algn="ctr"/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7324894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736631"/>
                  </a:ext>
                </a:extLst>
              </a:tr>
              <a:tr h="6126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2123156"/>
                  </a:ext>
                </a:extLst>
              </a:tr>
            </a:tbl>
          </a:graphicData>
        </a:graphic>
      </p:graphicFrame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7F72570C-236A-4E0C-A20A-5CBE968523F9}"/>
              </a:ext>
            </a:extLst>
          </p:cNvPr>
          <p:cNvSpPr/>
          <p:nvPr/>
        </p:nvSpPr>
        <p:spPr>
          <a:xfrm>
            <a:off x="7081088" y="227828"/>
            <a:ext cx="1827508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32228605-355F-4163-9E09-DD964A640F06}"/>
              </a:ext>
            </a:extLst>
          </p:cNvPr>
          <p:cNvSpPr txBox="1"/>
          <p:nvPr/>
        </p:nvSpPr>
        <p:spPr>
          <a:xfrm>
            <a:off x="653143" y="293914"/>
            <a:ext cx="11179628" cy="587829"/>
          </a:xfrm>
          <a:prstGeom prst="rect">
            <a:avLst/>
          </a:prstGeom>
          <a:solidFill>
            <a:srgbClr val="938988"/>
          </a:solidFill>
        </p:spPr>
        <p:txBody>
          <a:bodyPr wrap="square" rtlCol="0" anchor="ctr" anchorCtr="0">
            <a:no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Ministerstwo Inwestycji i Rozwoju                                       </a:t>
            </a:r>
            <a:r>
              <a:rPr lang="pl-PL" sz="28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www.miir.gov.pl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BAA9C00D-3DAE-49DF-92CF-7333B5F4F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703" y="275731"/>
            <a:ext cx="1781025" cy="6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6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t="38200" r="93624" b="36805"/>
          <a:stretch/>
        </p:blipFill>
        <p:spPr>
          <a:xfrm>
            <a:off x="-749757" y="117764"/>
            <a:ext cx="1152525" cy="92392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B6991F1C-82F3-432A-BF2B-D389E2BADAD3}"/>
              </a:ext>
            </a:extLst>
          </p:cNvPr>
          <p:cNvSpPr txBox="1"/>
          <p:nvPr/>
        </p:nvSpPr>
        <p:spPr>
          <a:xfrm>
            <a:off x="653143" y="293914"/>
            <a:ext cx="11179628" cy="587829"/>
          </a:xfrm>
          <a:prstGeom prst="rect">
            <a:avLst/>
          </a:prstGeom>
          <a:solidFill>
            <a:srgbClr val="D70A28"/>
          </a:solidFill>
        </p:spPr>
        <p:txBody>
          <a:bodyPr wrap="square" rtlCol="0" anchor="ctr" anchorCtr="0">
            <a:no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Bank Gospodarstwa Krajowego                                          </a:t>
            </a:r>
            <a:r>
              <a:rPr lang="pl-PL" sz="28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www.bgk.pl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053934CC-9148-4D89-A738-F6D4E7D4C8A1}"/>
              </a:ext>
            </a:extLst>
          </p:cNvPr>
          <p:cNvSpPr/>
          <p:nvPr/>
        </p:nvSpPr>
        <p:spPr>
          <a:xfrm>
            <a:off x="7081088" y="227828"/>
            <a:ext cx="1827508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9A46A4FE-6441-4998-9019-1B4DEDD24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78" y="81054"/>
            <a:ext cx="1269803" cy="96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96299E29-BAA4-4072-AADD-7102F068A9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43" t="8332" r="2946" b="25000"/>
          <a:stretch/>
        </p:blipFill>
        <p:spPr>
          <a:xfrm>
            <a:off x="0" y="1013913"/>
            <a:ext cx="12192000" cy="59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6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t="38200" r="93624" b="36805"/>
          <a:stretch/>
        </p:blipFill>
        <p:spPr>
          <a:xfrm>
            <a:off x="-749757" y="117764"/>
            <a:ext cx="1152525" cy="923925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053934CC-9148-4D89-A738-F6D4E7D4C8A1}"/>
              </a:ext>
            </a:extLst>
          </p:cNvPr>
          <p:cNvSpPr/>
          <p:nvPr/>
        </p:nvSpPr>
        <p:spPr>
          <a:xfrm>
            <a:off x="7081088" y="227828"/>
            <a:ext cx="1827508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4EEAC783-3017-4B20-9257-1FC2CE3EF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379983"/>
              </p:ext>
            </p:extLst>
          </p:nvPr>
        </p:nvGraphicFramePr>
        <p:xfrm>
          <a:off x="3813462" y="1212324"/>
          <a:ext cx="8965048" cy="7255818"/>
        </p:xfrm>
        <a:graphic>
          <a:graphicData uri="http://schemas.openxmlformats.org/drawingml/2006/table">
            <a:tbl>
              <a:tblPr firstRow="1" bandRow="1">
                <a:solidFill>
                  <a:srgbClr val="00B050"/>
                </a:solidFill>
                <a:tableStyleId>{21E4AEA4-8DFA-4A89-87EB-49C32662AFE0}</a:tableStyleId>
              </a:tblPr>
              <a:tblGrid>
                <a:gridCol w="1120631">
                  <a:extLst>
                    <a:ext uri="{9D8B030D-6E8A-4147-A177-3AD203B41FA5}">
                      <a16:colId xmlns:a16="http://schemas.microsoft.com/office/drawing/2014/main" xmlns="" val="3921757544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1986910976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1285035993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2455470047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3151310853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370660053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1817426681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3643710288"/>
                    </a:ext>
                  </a:extLst>
                </a:gridCol>
              </a:tblGrid>
              <a:tr h="612615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VI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VII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VIII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IX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329219"/>
                  </a:ext>
                </a:extLst>
              </a:tr>
              <a:tr h="907870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70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70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24</a:t>
                      </a:r>
                    </a:p>
                  </a:txBody>
                  <a:tcPr>
                    <a:solidFill>
                      <a:srgbClr val="D70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B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B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B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B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9720302"/>
                  </a:ext>
                </a:extLst>
              </a:tr>
              <a:tr h="633845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B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B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B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B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B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B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B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6030247"/>
                  </a:ext>
                </a:extLst>
              </a:tr>
              <a:tr h="644236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1148195"/>
                  </a:ext>
                </a:extLst>
              </a:tr>
              <a:tr h="633846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9522751"/>
                  </a:ext>
                </a:extLst>
              </a:tr>
              <a:tr h="935182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040904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5936484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670063"/>
                  </a:ext>
                </a:extLst>
              </a:tr>
              <a:tr h="613064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988906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9423474"/>
                  </a:ext>
                </a:extLst>
              </a:tr>
              <a:tr h="612615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958791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xmlns="" id="{611A2AA8-B7C4-41EB-A433-A16E9748F76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845" y="1204204"/>
          <a:ext cx="3649687" cy="480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687">
                  <a:extLst>
                    <a:ext uri="{9D8B030D-6E8A-4147-A177-3AD203B41FA5}">
                      <a16:colId xmlns:a16="http://schemas.microsoft.com/office/drawing/2014/main" xmlns="" val="922865873"/>
                    </a:ext>
                  </a:extLst>
                </a:gridCol>
              </a:tblGrid>
              <a:tr h="61261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373935"/>
                  </a:ext>
                </a:extLst>
              </a:tr>
              <a:tr h="392614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PO IR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Poddz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. 3.2.2</a:t>
                      </a:r>
                    </a:p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Kredyt na innowacje technologiczne</a:t>
                      </a:r>
                    </a:p>
                  </a:txBody>
                  <a:tcPr>
                    <a:solidFill>
                      <a:srgbClr val="D70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507147"/>
                  </a:ext>
                </a:extLst>
              </a:tr>
              <a:tr h="462946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Poręczenia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 i gwarancje w ramach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programów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rządowych</a:t>
                      </a:r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70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1770189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algn="ctr"/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6342715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algn="ctr"/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36931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algn="ctr"/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652910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algn="ctr"/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7324894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736631"/>
                  </a:ext>
                </a:extLst>
              </a:tr>
              <a:tr h="6126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2123156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55E5B059-078E-4759-80BF-9D95D066D8C8}"/>
              </a:ext>
            </a:extLst>
          </p:cNvPr>
          <p:cNvSpPr txBox="1"/>
          <p:nvPr/>
        </p:nvSpPr>
        <p:spPr>
          <a:xfrm>
            <a:off x="653143" y="293914"/>
            <a:ext cx="11179628" cy="587829"/>
          </a:xfrm>
          <a:prstGeom prst="rect">
            <a:avLst/>
          </a:prstGeom>
          <a:solidFill>
            <a:srgbClr val="D70A28"/>
          </a:solidFill>
        </p:spPr>
        <p:txBody>
          <a:bodyPr wrap="square" rtlCol="0" anchor="ctr" anchorCtr="0">
            <a:no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Bank Gospodarstwa Krajowego                                          </a:t>
            </a:r>
            <a:r>
              <a:rPr lang="pl-PL" sz="28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www.bgk.pl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7F72570C-236A-4E0C-A20A-5CBE968523F9}"/>
              </a:ext>
            </a:extLst>
          </p:cNvPr>
          <p:cNvSpPr/>
          <p:nvPr/>
        </p:nvSpPr>
        <p:spPr>
          <a:xfrm>
            <a:off x="7081088" y="227828"/>
            <a:ext cx="1827508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48FFF8D5-DC7A-4BF8-BF48-4F1E47D91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78" y="81054"/>
            <a:ext cx="1269803" cy="96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01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t="38200" r="93624" b="36805"/>
          <a:stretch/>
        </p:blipFill>
        <p:spPr>
          <a:xfrm>
            <a:off x="-749757" y="117764"/>
            <a:ext cx="1152525" cy="92392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B6991F1C-82F3-432A-BF2B-D389E2BADAD3}"/>
              </a:ext>
            </a:extLst>
          </p:cNvPr>
          <p:cNvSpPr txBox="1"/>
          <p:nvPr/>
        </p:nvSpPr>
        <p:spPr>
          <a:xfrm>
            <a:off x="653143" y="293914"/>
            <a:ext cx="11179628" cy="587829"/>
          </a:xfrm>
          <a:prstGeom prst="rect">
            <a:avLst/>
          </a:prstGeom>
          <a:solidFill>
            <a:srgbClr val="B61929"/>
          </a:solidFill>
        </p:spPr>
        <p:txBody>
          <a:bodyPr wrap="square" rtlCol="0" anchor="ctr" anchorCtr="0">
            <a:no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Polska Agencja Rozwoju Przedsiębiorczości                       </a:t>
            </a:r>
            <a:r>
              <a:rPr lang="pl-PL" sz="28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www.parp.gov.pl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053934CC-9148-4D89-A738-F6D4E7D4C8A1}"/>
              </a:ext>
            </a:extLst>
          </p:cNvPr>
          <p:cNvSpPr/>
          <p:nvPr/>
        </p:nvSpPr>
        <p:spPr>
          <a:xfrm>
            <a:off x="7081088" y="227828"/>
            <a:ext cx="1827508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PARP">
            <a:extLst>
              <a:ext uri="{FF2B5EF4-FFF2-40B4-BE49-F238E27FC236}">
                <a16:creationId xmlns:a16="http://schemas.microsoft.com/office/drawing/2014/main" xmlns="" id="{4F3C8C55-0267-4C9B-B94B-42259A928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892" y="381386"/>
            <a:ext cx="14859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D4FB6807-3DEC-4125-8A35-F4AA08FB5E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801" t="7778" r="639" b="28333"/>
          <a:stretch/>
        </p:blipFill>
        <p:spPr>
          <a:xfrm>
            <a:off x="0" y="1197817"/>
            <a:ext cx="12192000" cy="536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2F18C001-5120-4C59-A237-1CC9ABBD0594}"/>
              </a:ext>
            </a:extLst>
          </p:cNvPr>
          <p:cNvSpPr txBox="1"/>
          <p:nvPr/>
        </p:nvSpPr>
        <p:spPr>
          <a:xfrm>
            <a:off x="653143" y="293914"/>
            <a:ext cx="11179628" cy="587829"/>
          </a:xfrm>
          <a:prstGeom prst="rect">
            <a:avLst/>
          </a:prstGeom>
          <a:solidFill>
            <a:srgbClr val="B61929"/>
          </a:solidFill>
        </p:spPr>
        <p:txBody>
          <a:bodyPr wrap="square" rtlCol="0" anchor="ctr" anchorCtr="0">
            <a:no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Polska Agencja Rozwoju Przedsiębiorczości                       </a:t>
            </a:r>
            <a:r>
              <a:rPr lang="pl-PL" sz="28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www.parp.gov.pl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t="38200" r="93624" b="36805"/>
          <a:stretch/>
        </p:blipFill>
        <p:spPr>
          <a:xfrm>
            <a:off x="-749757" y="117764"/>
            <a:ext cx="1152525" cy="923925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053934CC-9148-4D89-A738-F6D4E7D4C8A1}"/>
              </a:ext>
            </a:extLst>
          </p:cNvPr>
          <p:cNvSpPr/>
          <p:nvPr/>
        </p:nvSpPr>
        <p:spPr>
          <a:xfrm>
            <a:off x="7081088" y="227828"/>
            <a:ext cx="1827508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4EEAC783-3017-4B20-9257-1FC2CE3EF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882067"/>
              </p:ext>
            </p:extLst>
          </p:nvPr>
        </p:nvGraphicFramePr>
        <p:xfrm>
          <a:off x="3813462" y="1212324"/>
          <a:ext cx="8965048" cy="7255818"/>
        </p:xfrm>
        <a:graphic>
          <a:graphicData uri="http://schemas.openxmlformats.org/drawingml/2006/table">
            <a:tbl>
              <a:tblPr firstRow="1" bandRow="1">
                <a:solidFill>
                  <a:srgbClr val="00B050"/>
                </a:solidFill>
                <a:tableStyleId>{21E4AEA4-8DFA-4A89-87EB-49C32662AFE0}</a:tableStyleId>
              </a:tblPr>
              <a:tblGrid>
                <a:gridCol w="1120631">
                  <a:extLst>
                    <a:ext uri="{9D8B030D-6E8A-4147-A177-3AD203B41FA5}">
                      <a16:colId xmlns:a16="http://schemas.microsoft.com/office/drawing/2014/main" xmlns="" val="3921757544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1986910976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1285035993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2455470047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3151310853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370660053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1817426681"/>
                    </a:ext>
                  </a:extLst>
                </a:gridCol>
                <a:gridCol w="1120631">
                  <a:extLst>
                    <a:ext uri="{9D8B030D-6E8A-4147-A177-3AD203B41FA5}">
                      <a16:colId xmlns:a16="http://schemas.microsoft.com/office/drawing/2014/main" xmlns="" val="3643710288"/>
                    </a:ext>
                  </a:extLst>
                </a:gridCol>
              </a:tblGrid>
              <a:tr h="612615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VI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VII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VIII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IX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329219"/>
                  </a:ext>
                </a:extLst>
              </a:tr>
              <a:tr h="907870"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 10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9720302"/>
                  </a:ext>
                </a:extLst>
              </a:tr>
              <a:tr h="633845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 22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6030247"/>
                  </a:ext>
                </a:extLst>
              </a:tr>
              <a:tr h="64423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od 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1148195"/>
                  </a:ext>
                </a:extLst>
              </a:tr>
              <a:tr h="63384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 20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9522751"/>
                  </a:ext>
                </a:extLst>
              </a:tr>
              <a:tr h="935182"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 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040904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5936484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670063"/>
                  </a:ext>
                </a:extLst>
              </a:tr>
              <a:tr h="613064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988906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9423474"/>
                  </a:ext>
                </a:extLst>
              </a:tr>
              <a:tr h="612615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958791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xmlns="" id="{611A2AA8-B7C4-41EB-A433-A16E9748F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222213"/>
              </p:ext>
            </p:extLst>
          </p:nvPr>
        </p:nvGraphicFramePr>
        <p:xfrm>
          <a:off x="85845" y="1204204"/>
          <a:ext cx="3649687" cy="5785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687">
                  <a:extLst>
                    <a:ext uri="{9D8B030D-6E8A-4147-A177-3AD203B41FA5}">
                      <a16:colId xmlns:a16="http://schemas.microsoft.com/office/drawing/2014/main" xmlns="" val="922865873"/>
                    </a:ext>
                  </a:extLst>
                </a:gridCol>
              </a:tblGrid>
              <a:tr h="61261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373935"/>
                  </a:ext>
                </a:extLst>
              </a:tr>
              <a:tr h="392614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PO IR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Poddz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. 2.3.1</a:t>
                      </a:r>
                    </a:p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Proinnowacyjne usługi IOB dla MŚP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507147"/>
                  </a:ext>
                </a:extLst>
              </a:tr>
              <a:tr h="462946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PO IR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Poddz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. 2.3.2</a:t>
                      </a:r>
                    </a:p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Bony na innowacje dla MŚP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1770189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PO IR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Poddz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. 2.3.4</a:t>
                      </a:r>
                    </a:p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Ochrona własności przemysłowej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6342715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PO IR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Poddz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. 3.2.1</a:t>
                      </a:r>
                    </a:p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Badania na rynek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36931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PO IR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</a:rPr>
                        <a:t>Poddz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. 3.3.3  - Wsparcie MŚP w promocji marek produktowych – Go to Brand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652910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algn="ctr"/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7324894"/>
                  </a:ext>
                </a:extLst>
              </a:tr>
              <a:tr h="40569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736631"/>
                  </a:ext>
                </a:extLst>
              </a:tr>
              <a:tr h="6126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2123156"/>
                  </a:ext>
                </a:extLst>
              </a:tr>
            </a:tbl>
          </a:graphicData>
        </a:graphic>
      </p:graphicFrame>
      <p:pic>
        <p:nvPicPr>
          <p:cNvPr id="13" name="Picture 2" descr="PARP">
            <a:extLst>
              <a:ext uri="{FF2B5EF4-FFF2-40B4-BE49-F238E27FC236}">
                <a16:creationId xmlns:a16="http://schemas.microsoft.com/office/drawing/2014/main" xmlns="" id="{6740D7F4-6494-47FE-81C4-C9833ABF2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892" y="381386"/>
            <a:ext cx="14859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6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t="38200" r="93624" b="36805"/>
          <a:stretch/>
        </p:blipFill>
        <p:spPr>
          <a:xfrm>
            <a:off x="-749757" y="76200"/>
            <a:ext cx="1152525" cy="92392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53143" y="293914"/>
            <a:ext cx="11179628" cy="587829"/>
          </a:xfrm>
          <a:prstGeom prst="rect">
            <a:avLst/>
          </a:prstGeom>
          <a:solidFill>
            <a:srgbClr val="C79E73"/>
          </a:solidFill>
        </p:spPr>
        <p:txBody>
          <a:bodyPr wrap="square" rtlCol="0" anchor="ctr" anchorCtr="0">
            <a:no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HK Grotesk Light" panose="00000400000000000000" pitchFamily="50" charset="-18"/>
              </a:rPr>
              <a:t>Narodowe Centrum Badań i Rozwoju                www.ncbr.gov.pl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68" y="227828"/>
            <a:ext cx="113454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AFB0E8A-366D-4CD5-AF39-A0E9F3449D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28" t="8056" r="881" b="23056"/>
          <a:stretch/>
        </p:blipFill>
        <p:spPr>
          <a:xfrm>
            <a:off x="0" y="1000124"/>
            <a:ext cx="12164536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15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7000</TotalTime>
  <Words>933</Words>
  <Application>Microsoft Office PowerPoint</Application>
  <PresentationFormat>Panoramiczny</PresentationFormat>
  <Paragraphs>235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HK Grotesk</vt:lpstr>
      <vt:lpstr>HK Grotesk Light</vt:lpstr>
      <vt:lpstr>Palatino</vt:lpstr>
      <vt:lpstr>Paralaksa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Patryk Weisser</dc:creator>
  <cp:lastModifiedBy>Katarzyna Kownacka</cp:lastModifiedBy>
  <cp:revision>80</cp:revision>
  <dcterms:created xsi:type="dcterms:W3CDTF">2016-10-23T16:31:51Z</dcterms:created>
  <dcterms:modified xsi:type="dcterms:W3CDTF">2018-03-23T09:38:32Z</dcterms:modified>
</cp:coreProperties>
</file>